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4"/>
  </p:notesMasterIdLst>
  <p:sldIdLst>
    <p:sldId id="256" r:id="rId2"/>
    <p:sldId id="421" r:id="rId3"/>
    <p:sldId id="422" r:id="rId4"/>
    <p:sldId id="423" r:id="rId5"/>
    <p:sldId id="42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79" r:id="rId31"/>
    <p:sldId id="282" r:id="rId32"/>
    <p:sldId id="283" r:id="rId33"/>
    <p:sldId id="284" r:id="rId34"/>
    <p:sldId id="285" r:id="rId35"/>
    <p:sldId id="286" r:id="rId36"/>
    <p:sldId id="287" r:id="rId37"/>
    <p:sldId id="289" r:id="rId38"/>
    <p:sldId id="288" r:id="rId39"/>
    <p:sldId id="290" r:id="rId40"/>
    <p:sldId id="291" r:id="rId41"/>
    <p:sldId id="292" r:id="rId42"/>
    <p:sldId id="293" r:id="rId43"/>
    <p:sldId id="294" r:id="rId44"/>
    <p:sldId id="296" r:id="rId45"/>
    <p:sldId id="295" r:id="rId46"/>
    <p:sldId id="387" r:id="rId47"/>
    <p:sldId id="297" r:id="rId48"/>
    <p:sldId id="298" r:id="rId49"/>
    <p:sldId id="299" r:id="rId50"/>
    <p:sldId id="300" r:id="rId51"/>
    <p:sldId id="301" r:id="rId52"/>
    <p:sldId id="305" r:id="rId53"/>
    <p:sldId id="416" r:id="rId54"/>
    <p:sldId id="306" r:id="rId55"/>
    <p:sldId id="307" r:id="rId56"/>
    <p:sldId id="308" r:id="rId57"/>
    <p:sldId id="309" r:id="rId58"/>
    <p:sldId id="311" r:id="rId59"/>
    <p:sldId id="312" r:id="rId60"/>
    <p:sldId id="313" r:id="rId61"/>
    <p:sldId id="317" r:id="rId62"/>
    <p:sldId id="310" r:id="rId63"/>
    <p:sldId id="314" r:id="rId64"/>
    <p:sldId id="315" r:id="rId65"/>
    <p:sldId id="303" r:id="rId66"/>
    <p:sldId id="316" r:id="rId67"/>
    <p:sldId id="304" r:id="rId68"/>
    <p:sldId id="318" r:id="rId69"/>
    <p:sldId id="319" r:id="rId70"/>
    <p:sldId id="320" r:id="rId71"/>
    <p:sldId id="321" r:id="rId72"/>
    <p:sldId id="322" r:id="rId73"/>
    <p:sldId id="323" r:id="rId74"/>
    <p:sldId id="417" r:id="rId75"/>
    <p:sldId id="324" r:id="rId76"/>
    <p:sldId id="325" r:id="rId77"/>
    <p:sldId id="326" r:id="rId78"/>
    <p:sldId id="327" r:id="rId79"/>
    <p:sldId id="328" r:id="rId80"/>
    <p:sldId id="329" r:id="rId81"/>
    <p:sldId id="331" r:id="rId82"/>
    <p:sldId id="332" r:id="rId83"/>
    <p:sldId id="333" r:id="rId84"/>
    <p:sldId id="330" r:id="rId85"/>
    <p:sldId id="334" r:id="rId86"/>
    <p:sldId id="335" r:id="rId87"/>
    <p:sldId id="340" r:id="rId88"/>
    <p:sldId id="336" r:id="rId89"/>
    <p:sldId id="339" r:id="rId90"/>
    <p:sldId id="341" r:id="rId91"/>
    <p:sldId id="342" r:id="rId92"/>
    <p:sldId id="343" r:id="rId93"/>
    <p:sldId id="344" r:id="rId94"/>
    <p:sldId id="346" r:id="rId95"/>
    <p:sldId id="347" r:id="rId96"/>
    <p:sldId id="419" r:id="rId97"/>
    <p:sldId id="348" r:id="rId98"/>
    <p:sldId id="349" r:id="rId99"/>
    <p:sldId id="377"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78" r:id="rId117"/>
    <p:sldId id="367" r:id="rId118"/>
    <p:sldId id="368" r:id="rId119"/>
    <p:sldId id="369" r:id="rId120"/>
    <p:sldId id="370" r:id="rId121"/>
    <p:sldId id="379" r:id="rId122"/>
    <p:sldId id="371" r:id="rId123"/>
    <p:sldId id="372" r:id="rId124"/>
    <p:sldId id="337" r:id="rId125"/>
    <p:sldId id="338" r:id="rId126"/>
    <p:sldId id="380" r:id="rId127"/>
    <p:sldId id="381" r:id="rId128"/>
    <p:sldId id="382" r:id="rId129"/>
    <p:sldId id="383" r:id="rId130"/>
    <p:sldId id="384" r:id="rId131"/>
    <p:sldId id="385" r:id="rId132"/>
    <p:sldId id="388" r:id="rId133"/>
    <p:sldId id="390" r:id="rId134"/>
    <p:sldId id="399" r:id="rId135"/>
    <p:sldId id="389" r:id="rId136"/>
    <p:sldId id="392" r:id="rId137"/>
    <p:sldId id="400" r:id="rId138"/>
    <p:sldId id="401" r:id="rId139"/>
    <p:sldId id="393" r:id="rId140"/>
    <p:sldId id="402" r:id="rId141"/>
    <p:sldId id="391" r:id="rId142"/>
    <p:sldId id="394" r:id="rId143"/>
    <p:sldId id="397" r:id="rId144"/>
    <p:sldId id="398" r:id="rId145"/>
    <p:sldId id="396" r:id="rId146"/>
    <p:sldId id="420" r:id="rId147"/>
    <p:sldId id="403" r:id="rId148"/>
    <p:sldId id="404" r:id="rId149"/>
    <p:sldId id="405" r:id="rId150"/>
    <p:sldId id="407" r:id="rId151"/>
    <p:sldId id="425" r:id="rId152"/>
    <p:sldId id="426" r:id="rId153"/>
    <p:sldId id="427" r:id="rId154"/>
    <p:sldId id="428" r:id="rId155"/>
    <p:sldId id="429" r:id="rId156"/>
    <p:sldId id="409" r:id="rId157"/>
    <p:sldId id="430" r:id="rId158"/>
    <p:sldId id="431" r:id="rId159"/>
    <p:sldId id="432" r:id="rId160"/>
    <p:sldId id="433" r:id="rId161"/>
    <p:sldId id="434" r:id="rId162"/>
    <p:sldId id="435" r:id="rId163"/>
    <p:sldId id="436" r:id="rId164"/>
    <p:sldId id="437" r:id="rId165"/>
    <p:sldId id="439" r:id="rId166"/>
    <p:sldId id="440" r:id="rId167"/>
    <p:sldId id="441" r:id="rId168"/>
    <p:sldId id="438" r:id="rId169"/>
    <p:sldId id="442" r:id="rId170"/>
    <p:sldId id="443" r:id="rId171"/>
    <p:sldId id="445" r:id="rId172"/>
    <p:sldId id="444" r:id="rId173"/>
    <p:sldId id="446" r:id="rId174"/>
    <p:sldId id="408" r:id="rId175"/>
    <p:sldId id="406" r:id="rId176"/>
    <p:sldId id="410" r:id="rId177"/>
    <p:sldId id="411" r:id="rId178"/>
    <p:sldId id="413" r:id="rId179"/>
    <p:sldId id="414" r:id="rId180"/>
    <p:sldId id="412" r:id="rId181"/>
    <p:sldId id="418" r:id="rId182"/>
    <p:sldId id="395" r:id="rId18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0914BC9-C6E5-4363-8142-824569CE75FE}">
          <p14:sldIdLst>
            <p14:sldId id="256"/>
          </p14:sldIdLst>
        </p14:section>
        <p14:section name="Objectif du cours" id="{D69D8BF0-7FE4-4E41-9149-8BAFE3827B39}">
          <p14:sldIdLst>
            <p14:sldId id="421"/>
            <p14:sldId id="422"/>
            <p14:sldId id="423"/>
            <p14:sldId id="424"/>
          </p14:sldIdLst>
        </p14:section>
        <p14:section name="Présentation de l'interface" id="{786B29A0-8D2D-44E7-9503-A045395FDA5D}">
          <p14:sldIdLst>
            <p14:sldId id="257"/>
            <p14:sldId id="258"/>
            <p14:sldId id="259"/>
            <p14:sldId id="260"/>
            <p14:sldId id="261"/>
            <p14:sldId id="262"/>
            <p14:sldId id="263"/>
            <p14:sldId id="264"/>
            <p14:sldId id="265"/>
            <p14:sldId id="266"/>
            <p14:sldId id="267"/>
            <p14:sldId id="268"/>
            <p14:sldId id="269"/>
          </p14:sldIdLst>
        </p14:section>
        <p14:section name="Fonctions élémentaires" id="{FEAA10BE-2B6B-4780-B0E6-259C00750136}">
          <p14:sldIdLst>
            <p14:sldId id="270"/>
            <p14:sldId id="271"/>
            <p14:sldId id="272"/>
            <p14:sldId id="273"/>
            <p14:sldId id="274"/>
            <p14:sldId id="275"/>
            <p14:sldId id="276"/>
            <p14:sldId id="277"/>
            <p14:sldId id="278"/>
            <p14:sldId id="280"/>
            <p14:sldId id="281"/>
            <p14:sldId id="279"/>
            <p14:sldId id="282"/>
            <p14:sldId id="283"/>
            <p14:sldId id="284"/>
            <p14:sldId id="285"/>
            <p14:sldId id="286"/>
            <p14:sldId id="287"/>
            <p14:sldId id="289"/>
            <p14:sldId id="288"/>
            <p14:sldId id="290"/>
            <p14:sldId id="291"/>
            <p14:sldId id="292"/>
            <p14:sldId id="293"/>
            <p14:sldId id="294"/>
            <p14:sldId id="296"/>
            <p14:sldId id="295"/>
            <p14:sldId id="387"/>
            <p14:sldId id="297"/>
            <p14:sldId id="298"/>
            <p14:sldId id="299"/>
            <p14:sldId id="300"/>
            <p14:sldId id="301"/>
            <p14:sldId id="305"/>
            <p14:sldId id="416"/>
            <p14:sldId id="306"/>
            <p14:sldId id="307"/>
            <p14:sldId id="308"/>
            <p14:sldId id="309"/>
            <p14:sldId id="311"/>
            <p14:sldId id="312"/>
            <p14:sldId id="313"/>
            <p14:sldId id="317"/>
            <p14:sldId id="310"/>
            <p14:sldId id="314"/>
            <p14:sldId id="315"/>
            <p14:sldId id="303"/>
            <p14:sldId id="316"/>
            <p14:sldId id="304"/>
            <p14:sldId id="318"/>
            <p14:sldId id="319"/>
            <p14:sldId id="320"/>
            <p14:sldId id="321"/>
            <p14:sldId id="322"/>
            <p14:sldId id="323"/>
            <p14:sldId id="417"/>
            <p14:sldId id="324"/>
            <p14:sldId id="325"/>
            <p14:sldId id="326"/>
            <p14:sldId id="327"/>
            <p14:sldId id="328"/>
            <p14:sldId id="329"/>
            <p14:sldId id="331"/>
            <p14:sldId id="332"/>
            <p14:sldId id="333"/>
            <p14:sldId id="330"/>
            <p14:sldId id="334"/>
            <p14:sldId id="335"/>
            <p14:sldId id="340"/>
            <p14:sldId id="336"/>
            <p14:sldId id="339"/>
            <p14:sldId id="341"/>
            <p14:sldId id="342"/>
            <p14:sldId id="343"/>
            <p14:sldId id="344"/>
            <p14:sldId id="346"/>
            <p14:sldId id="347"/>
            <p14:sldId id="419"/>
            <p14:sldId id="348"/>
            <p14:sldId id="349"/>
            <p14:sldId id="377"/>
            <p14:sldId id="351"/>
            <p14:sldId id="352"/>
            <p14:sldId id="353"/>
            <p14:sldId id="354"/>
            <p14:sldId id="355"/>
            <p14:sldId id="356"/>
            <p14:sldId id="357"/>
            <p14:sldId id="358"/>
            <p14:sldId id="359"/>
            <p14:sldId id="360"/>
            <p14:sldId id="361"/>
            <p14:sldId id="362"/>
            <p14:sldId id="363"/>
            <p14:sldId id="364"/>
            <p14:sldId id="365"/>
            <p14:sldId id="366"/>
            <p14:sldId id="378"/>
            <p14:sldId id="367"/>
            <p14:sldId id="368"/>
            <p14:sldId id="369"/>
            <p14:sldId id="370"/>
            <p14:sldId id="379"/>
            <p14:sldId id="371"/>
            <p14:sldId id="372"/>
            <p14:sldId id="337"/>
            <p14:sldId id="338"/>
            <p14:sldId id="380"/>
            <p14:sldId id="381"/>
            <p14:sldId id="382"/>
            <p14:sldId id="383"/>
            <p14:sldId id="384"/>
            <p14:sldId id="385"/>
          </p14:sldIdLst>
        </p14:section>
        <p14:section name="Les macros et le langage VBA" id="{2F27F53A-F661-47D8-901D-89C22C083F0D}">
          <p14:sldIdLst>
            <p14:sldId id="388"/>
            <p14:sldId id="390"/>
            <p14:sldId id="399"/>
            <p14:sldId id="389"/>
            <p14:sldId id="392"/>
            <p14:sldId id="400"/>
            <p14:sldId id="401"/>
            <p14:sldId id="393"/>
            <p14:sldId id="402"/>
            <p14:sldId id="391"/>
            <p14:sldId id="394"/>
          </p14:sldIdLst>
        </p14:section>
        <p14:section name="Prérequis" id="{F352A942-FE6E-48FB-A968-B815CB82E12E}">
          <p14:sldIdLst>
            <p14:sldId id="397"/>
            <p14:sldId id="398"/>
          </p14:sldIdLst>
        </p14:section>
        <p14:section name="Bases" id="{0D8C62C6-4002-44AA-B616-032F8C0919BA}">
          <p14:sldIdLst>
            <p14:sldId id="396"/>
            <p14:sldId id="420"/>
            <p14:sldId id="403"/>
            <p14:sldId id="404"/>
            <p14:sldId id="405"/>
          </p14:sldIdLst>
        </p14:section>
        <p14:section name="Première fonction" id="{59FCAA68-A518-4800-80B9-F0664E6D557D}">
          <p14:sldIdLst>
            <p14:sldId id="407"/>
            <p14:sldId id="425"/>
            <p14:sldId id="426"/>
            <p14:sldId id="427"/>
            <p14:sldId id="428"/>
            <p14:sldId id="429"/>
          </p14:sldIdLst>
        </p14:section>
        <p14:section name="IHM" id="{9C6978C1-7D79-491A-9ACA-C0CEC3E5FDB4}">
          <p14:sldIdLst>
            <p14:sldId id="409"/>
            <p14:sldId id="430"/>
            <p14:sldId id="431"/>
            <p14:sldId id="432"/>
            <p14:sldId id="433"/>
            <p14:sldId id="434"/>
            <p14:sldId id="435"/>
            <p14:sldId id="436"/>
            <p14:sldId id="437"/>
            <p14:sldId id="439"/>
            <p14:sldId id="440"/>
            <p14:sldId id="441"/>
            <p14:sldId id="438"/>
            <p14:sldId id="442"/>
            <p14:sldId id="443"/>
            <p14:sldId id="445"/>
            <p14:sldId id="444"/>
            <p14:sldId id="446"/>
          </p14:sldIdLst>
        </p14:section>
        <p14:section name="A réaranger" id="{15687B1C-BCE0-45DC-A3A4-16E0EA6BD56A}">
          <p14:sldIdLst>
            <p14:sldId id="408"/>
            <p14:sldId id="406"/>
            <p14:sldId id="410"/>
            <p14:sldId id="411"/>
            <p14:sldId id="413"/>
            <p14:sldId id="414"/>
            <p14:sldId id="412"/>
            <p14:sldId id="418"/>
          </p14:sldIdLst>
        </p14:section>
        <p14:section name="Fonction" id="{C682FEFC-AF96-4B44-A7B9-F46251CA4A2A}">
          <p14:sldIdLst>
            <p14:sldId id="3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6" autoAdjust="0"/>
    <p:restoredTop sz="82221" autoAdjust="0"/>
  </p:normalViewPr>
  <p:slideViewPr>
    <p:cSldViewPr snapToGrid="0">
      <p:cViewPr varScale="1">
        <p:scale>
          <a:sx n="90" d="100"/>
          <a:sy n="90" d="100"/>
        </p:scale>
        <p:origin x="35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4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rve\Desktop\Exercice%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source!$C$4</c:f>
              <c:strCache>
                <c:ptCount val="1"/>
                <c:pt idx="0">
                  <c:v>Journée 1</c:v>
                </c:pt>
              </c:strCache>
            </c:strRef>
          </c:tx>
          <c:spPr>
            <a:solidFill>
              <a:schemeClr val="accent1"/>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source!$C$5:$C$10</c:f>
              <c:numCache>
                <c:formatCode>General</c:formatCode>
                <c:ptCount val="6"/>
                <c:pt idx="0">
                  <c:v>3</c:v>
                </c:pt>
                <c:pt idx="1">
                  <c:v>4</c:v>
                </c:pt>
                <c:pt idx="2">
                  <c:v>4</c:v>
                </c:pt>
                <c:pt idx="3">
                  <c:v>4</c:v>
                </c:pt>
                <c:pt idx="4">
                  <c:v>6</c:v>
                </c:pt>
                <c:pt idx="5">
                  <c:v>7</c:v>
                </c:pt>
              </c:numCache>
            </c:numRef>
          </c:val>
          <c:extLst>
            <c:ext xmlns:c16="http://schemas.microsoft.com/office/drawing/2014/chart" uri="{C3380CC4-5D6E-409C-BE32-E72D297353CC}">
              <c16:uniqueId val="{00000000-A131-4D53-AD91-C980A412E04E}"/>
            </c:ext>
          </c:extLst>
        </c:ser>
        <c:ser>
          <c:idx val="1"/>
          <c:order val="1"/>
          <c:tx>
            <c:strRef>
              <c:f>source!$D$4</c:f>
              <c:strCache>
                <c:ptCount val="1"/>
                <c:pt idx="0">
                  <c:v>Journée 2</c:v>
                </c:pt>
              </c:strCache>
            </c:strRef>
          </c:tx>
          <c:spPr>
            <a:solidFill>
              <a:schemeClr val="accent2"/>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source!$D$5:$D$10</c:f>
              <c:numCache>
                <c:formatCode>General</c:formatCode>
                <c:ptCount val="6"/>
                <c:pt idx="0">
                  <c:v>4</c:v>
                </c:pt>
                <c:pt idx="1">
                  <c:v>3</c:v>
                </c:pt>
                <c:pt idx="4">
                  <c:v>4</c:v>
                </c:pt>
                <c:pt idx="5">
                  <c:v>3</c:v>
                </c:pt>
              </c:numCache>
            </c:numRef>
          </c:val>
          <c:extLst>
            <c:ext xmlns:c16="http://schemas.microsoft.com/office/drawing/2014/chart" uri="{C3380CC4-5D6E-409C-BE32-E72D297353CC}">
              <c16:uniqueId val="{00000001-A131-4D53-AD91-C980A412E04E}"/>
            </c:ext>
          </c:extLst>
        </c:ser>
        <c:ser>
          <c:idx val="2"/>
          <c:order val="2"/>
          <c:tx>
            <c:strRef>
              <c:f>source!$E$4</c:f>
              <c:strCache>
                <c:ptCount val="1"/>
                <c:pt idx="0">
                  <c:v>Journée 3</c:v>
                </c:pt>
              </c:strCache>
            </c:strRef>
          </c:tx>
          <c:spPr>
            <a:solidFill>
              <a:schemeClr val="accent3"/>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source!$E$5:$E$10</c:f>
              <c:numCache>
                <c:formatCode>General</c:formatCode>
                <c:ptCount val="6"/>
                <c:pt idx="0">
                  <c:v>5</c:v>
                </c:pt>
                <c:pt idx="1">
                  <c:v>2</c:v>
                </c:pt>
                <c:pt idx="2">
                  <c:v>3</c:v>
                </c:pt>
                <c:pt idx="3">
                  <c:v>5</c:v>
                </c:pt>
                <c:pt idx="4">
                  <c:v>3</c:v>
                </c:pt>
                <c:pt idx="5">
                  <c:v>3</c:v>
                </c:pt>
              </c:numCache>
            </c:numRef>
          </c:val>
          <c:extLst>
            <c:ext xmlns:c16="http://schemas.microsoft.com/office/drawing/2014/chart" uri="{C3380CC4-5D6E-409C-BE32-E72D297353CC}">
              <c16:uniqueId val="{00000002-A131-4D53-AD91-C980A412E04E}"/>
            </c:ext>
          </c:extLst>
        </c:ser>
        <c:ser>
          <c:idx val="3"/>
          <c:order val="3"/>
          <c:tx>
            <c:strRef>
              <c:f>source!$F$4</c:f>
              <c:strCache>
                <c:ptCount val="1"/>
                <c:pt idx="0">
                  <c:v>Journée 4</c:v>
                </c:pt>
              </c:strCache>
            </c:strRef>
          </c:tx>
          <c:spPr>
            <a:solidFill>
              <a:schemeClr val="accent4"/>
            </a:solidFill>
            <a:ln>
              <a:noFill/>
            </a:ln>
            <a:effectLst/>
          </c:spPr>
          <c:invertIfNegative val="0"/>
          <c:cat>
            <c:strRef>
              <c:f>source!$B$5:$B$10</c:f>
              <c:strCache>
                <c:ptCount val="6"/>
                <c:pt idx="0">
                  <c:v>rvmoquette</c:v>
                </c:pt>
                <c:pt idx="1">
                  <c:v>Lapoire</c:v>
                </c:pt>
                <c:pt idx="2">
                  <c:v>Aquarot</c:v>
                </c:pt>
                <c:pt idx="3">
                  <c:v>Aeludut</c:v>
                </c:pt>
                <c:pt idx="4">
                  <c:v>PVNDORE</c:v>
                </c:pt>
                <c:pt idx="5">
                  <c:v>grimm.marr</c:v>
                </c:pt>
              </c:strCache>
            </c:strRef>
          </c:cat>
          <c:val>
            <c:numRef>
              <c:f>source!$F$5:$F$10</c:f>
              <c:numCache>
                <c:formatCode>General</c:formatCode>
                <c:ptCount val="6"/>
                <c:pt idx="0">
                  <c:v>5</c:v>
                </c:pt>
                <c:pt idx="1">
                  <c:v>4</c:v>
                </c:pt>
                <c:pt idx="2">
                  <c:v>3</c:v>
                </c:pt>
                <c:pt idx="3">
                  <c:v>4</c:v>
                </c:pt>
                <c:pt idx="4">
                  <c:v>2</c:v>
                </c:pt>
                <c:pt idx="5">
                  <c:v>7</c:v>
                </c:pt>
              </c:numCache>
            </c:numRef>
          </c:val>
          <c:extLst>
            <c:ext xmlns:c16="http://schemas.microsoft.com/office/drawing/2014/chart" uri="{C3380CC4-5D6E-409C-BE32-E72D297353CC}">
              <c16:uniqueId val="{00000003-A131-4D53-AD91-C980A412E04E}"/>
            </c:ext>
          </c:extLst>
        </c:ser>
        <c:dLbls>
          <c:showLegendKey val="0"/>
          <c:showVal val="0"/>
          <c:showCatName val="0"/>
          <c:showSerName val="0"/>
          <c:showPercent val="0"/>
          <c:showBubbleSize val="0"/>
        </c:dLbls>
        <c:gapWidth val="219"/>
        <c:overlap val="-27"/>
        <c:axId val="272264960"/>
        <c:axId val="272264632"/>
      </c:barChart>
      <c:catAx>
        <c:axId val="27226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2264632"/>
        <c:crosses val="autoZero"/>
        <c:auto val="1"/>
        <c:lblAlgn val="ctr"/>
        <c:lblOffset val="100"/>
        <c:noMultiLvlLbl val="0"/>
      </c:catAx>
      <c:valAx>
        <c:axId val="272264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7226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Points des joueurs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barChart>
        <c:barDir val="col"/>
        <c:grouping val="stacked"/>
        <c:varyColors val="0"/>
        <c:ser>
          <c:idx val="0"/>
          <c:order val="0"/>
          <c:tx>
            <c:strRef>
              <c:f>Feuil6!$C$2</c:f>
              <c:strCache>
                <c:ptCount val="1"/>
                <c:pt idx="0">
                  <c:v>Journée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Feuil6!$C$3:$C$22</c:f>
              <c:numCache>
                <c:formatCode>General</c:formatCode>
                <c:ptCount val="20"/>
                <c:pt idx="0">
                  <c:v>5.95</c:v>
                </c:pt>
                <c:pt idx="1">
                  <c:v>6.93</c:v>
                </c:pt>
                <c:pt idx="2">
                  <c:v>12.58</c:v>
                </c:pt>
                <c:pt idx="4">
                  <c:v>8.08</c:v>
                </c:pt>
                <c:pt idx="5">
                  <c:v>10.54</c:v>
                </c:pt>
                <c:pt idx="6">
                  <c:v>5.93</c:v>
                </c:pt>
                <c:pt idx="7">
                  <c:v>6.66</c:v>
                </c:pt>
                <c:pt idx="8">
                  <c:v>5.93</c:v>
                </c:pt>
                <c:pt idx="9">
                  <c:v>3.8</c:v>
                </c:pt>
                <c:pt idx="10">
                  <c:v>4.78</c:v>
                </c:pt>
                <c:pt idx="11">
                  <c:v>11.71</c:v>
                </c:pt>
                <c:pt idx="12">
                  <c:v>14.86</c:v>
                </c:pt>
                <c:pt idx="13">
                  <c:v>4.53</c:v>
                </c:pt>
                <c:pt idx="14">
                  <c:v>12.53</c:v>
                </c:pt>
                <c:pt idx="15">
                  <c:v>13.55</c:v>
                </c:pt>
                <c:pt idx="16">
                  <c:v>8.4499999999999993</c:v>
                </c:pt>
                <c:pt idx="17">
                  <c:v>7.47</c:v>
                </c:pt>
                <c:pt idx="18">
                  <c:v>13.63</c:v>
                </c:pt>
                <c:pt idx="19">
                  <c:v>8.08</c:v>
                </c:pt>
              </c:numCache>
            </c:numRef>
          </c:val>
          <c:extLst>
            <c:ext xmlns:c16="http://schemas.microsoft.com/office/drawing/2014/chart" uri="{C3380CC4-5D6E-409C-BE32-E72D297353CC}">
              <c16:uniqueId val="{00000000-7B25-431F-AD3F-080146ECA2E5}"/>
            </c:ext>
          </c:extLst>
        </c:ser>
        <c:ser>
          <c:idx val="1"/>
          <c:order val="1"/>
          <c:tx>
            <c:strRef>
              <c:f>Feuil6!$D$2</c:f>
              <c:strCache>
                <c:ptCount val="1"/>
                <c:pt idx="0">
                  <c:v>Journée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Feuil6!$D$3:$D$22</c:f>
              <c:numCache>
                <c:formatCode>General</c:formatCode>
                <c:ptCount val="20"/>
                <c:pt idx="1">
                  <c:v>2.93</c:v>
                </c:pt>
                <c:pt idx="2">
                  <c:v>7.28</c:v>
                </c:pt>
                <c:pt idx="4">
                  <c:v>9.99</c:v>
                </c:pt>
                <c:pt idx="7">
                  <c:v>5.62</c:v>
                </c:pt>
                <c:pt idx="8">
                  <c:v>11.7</c:v>
                </c:pt>
                <c:pt idx="10">
                  <c:v>1.73</c:v>
                </c:pt>
                <c:pt idx="11">
                  <c:v>5.55</c:v>
                </c:pt>
                <c:pt idx="12">
                  <c:v>9.01</c:v>
                </c:pt>
                <c:pt idx="13">
                  <c:v>8.49</c:v>
                </c:pt>
                <c:pt idx="14">
                  <c:v>11.95</c:v>
                </c:pt>
                <c:pt idx="15">
                  <c:v>12</c:v>
                </c:pt>
                <c:pt idx="16">
                  <c:v>6.76</c:v>
                </c:pt>
                <c:pt idx="17">
                  <c:v>17.03</c:v>
                </c:pt>
                <c:pt idx="18">
                  <c:v>28.68</c:v>
                </c:pt>
                <c:pt idx="19">
                  <c:v>5.55</c:v>
                </c:pt>
              </c:numCache>
            </c:numRef>
          </c:val>
          <c:extLst>
            <c:ext xmlns:c16="http://schemas.microsoft.com/office/drawing/2014/chart" uri="{C3380CC4-5D6E-409C-BE32-E72D297353CC}">
              <c16:uniqueId val="{00000001-7B25-431F-AD3F-080146ECA2E5}"/>
            </c:ext>
          </c:extLst>
        </c:ser>
        <c:ser>
          <c:idx val="2"/>
          <c:order val="2"/>
          <c:tx>
            <c:strRef>
              <c:f>Feuil6!$E$2</c:f>
              <c:strCache>
                <c:ptCount val="1"/>
                <c:pt idx="0">
                  <c:v>Journée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Feuil6!$E$3:$E$22</c:f>
              <c:numCache>
                <c:formatCode>General</c:formatCode>
                <c:ptCount val="20"/>
                <c:pt idx="0">
                  <c:v>10.73</c:v>
                </c:pt>
                <c:pt idx="1">
                  <c:v>8.61</c:v>
                </c:pt>
                <c:pt idx="2">
                  <c:v>10.18</c:v>
                </c:pt>
                <c:pt idx="6">
                  <c:v>5.89</c:v>
                </c:pt>
                <c:pt idx="7">
                  <c:v>10.94</c:v>
                </c:pt>
                <c:pt idx="11">
                  <c:v>13.49</c:v>
                </c:pt>
                <c:pt idx="12">
                  <c:v>5.58</c:v>
                </c:pt>
                <c:pt idx="13">
                  <c:v>11.61</c:v>
                </c:pt>
                <c:pt idx="14">
                  <c:v>10.69</c:v>
                </c:pt>
                <c:pt idx="15">
                  <c:v>6.14</c:v>
                </c:pt>
                <c:pt idx="16">
                  <c:v>10.94</c:v>
                </c:pt>
                <c:pt idx="17">
                  <c:v>13.89</c:v>
                </c:pt>
                <c:pt idx="18">
                  <c:v>9.17</c:v>
                </c:pt>
                <c:pt idx="19">
                  <c:v>7.7</c:v>
                </c:pt>
              </c:numCache>
            </c:numRef>
          </c:val>
          <c:extLst>
            <c:ext xmlns:c16="http://schemas.microsoft.com/office/drawing/2014/chart" uri="{C3380CC4-5D6E-409C-BE32-E72D297353CC}">
              <c16:uniqueId val="{00000002-7B25-431F-AD3F-080146ECA2E5}"/>
            </c:ext>
          </c:extLst>
        </c:ser>
        <c:ser>
          <c:idx val="3"/>
          <c:order val="3"/>
          <c:tx>
            <c:strRef>
              <c:f>Feuil6!$F$2</c:f>
              <c:strCache>
                <c:ptCount val="1"/>
                <c:pt idx="0">
                  <c:v>Journée 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Feuil6!$F$3:$F$22</c:f>
              <c:numCache>
                <c:formatCode>General</c:formatCode>
                <c:ptCount val="20"/>
                <c:pt idx="0">
                  <c:v>17.03</c:v>
                </c:pt>
                <c:pt idx="1">
                  <c:v>3.19</c:v>
                </c:pt>
                <c:pt idx="2">
                  <c:v>11.51</c:v>
                </c:pt>
                <c:pt idx="6">
                  <c:v>6.42</c:v>
                </c:pt>
                <c:pt idx="7">
                  <c:v>12.11</c:v>
                </c:pt>
                <c:pt idx="11">
                  <c:v>11.68</c:v>
                </c:pt>
                <c:pt idx="12">
                  <c:v>25.85</c:v>
                </c:pt>
                <c:pt idx="13">
                  <c:v>25.85</c:v>
                </c:pt>
                <c:pt idx="15">
                  <c:v>9.75</c:v>
                </c:pt>
                <c:pt idx="16">
                  <c:v>7.03</c:v>
                </c:pt>
                <c:pt idx="17">
                  <c:v>10.119999999999999</c:v>
                </c:pt>
                <c:pt idx="18">
                  <c:v>14.44</c:v>
                </c:pt>
                <c:pt idx="19">
                  <c:v>10.74</c:v>
                </c:pt>
              </c:numCache>
            </c:numRef>
          </c:val>
          <c:extLst>
            <c:ext xmlns:c16="http://schemas.microsoft.com/office/drawing/2014/chart" uri="{C3380CC4-5D6E-409C-BE32-E72D297353CC}">
              <c16:uniqueId val="{00000003-7B25-431F-AD3F-080146ECA2E5}"/>
            </c:ext>
          </c:extLst>
        </c:ser>
        <c:ser>
          <c:idx val="4"/>
          <c:order val="4"/>
          <c:tx>
            <c:strRef>
              <c:f>Feuil6!$G$2</c:f>
              <c:strCache>
                <c:ptCount val="1"/>
                <c:pt idx="0">
                  <c:v>Journée 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Feuil6!$G$3:$G$22</c:f>
              <c:numCache>
                <c:formatCode>General</c:formatCode>
                <c:ptCount val="20"/>
                <c:pt idx="0">
                  <c:v>5.63</c:v>
                </c:pt>
                <c:pt idx="2">
                  <c:v>13.84</c:v>
                </c:pt>
                <c:pt idx="5">
                  <c:v>12.95</c:v>
                </c:pt>
                <c:pt idx="6">
                  <c:v>1.3</c:v>
                </c:pt>
                <c:pt idx="7">
                  <c:v>8.84</c:v>
                </c:pt>
                <c:pt idx="10">
                  <c:v>7.24</c:v>
                </c:pt>
                <c:pt idx="11">
                  <c:v>13.76</c:v>
                </c:pt>
                <c:pt idx="13">
                  <c:v>5.08</c:v>
                </c:pt>
                <c:pt idx="15">
                  <c:v>5.63</c:v>
                </c:pt>
                <c:pt idx="16">
                  <c:v>6.6</c:v>
                </c:pt>
                <c:pt idx="17">
                  <c:v>13.83</c:v>
                </c:pt>
                <c:pt idx="18">
                  <c:v>14.2</c:v>
                </c:pt>
                <c:pt idx="19">
                  <c:v>5.08</c:v>
                </c:pt>
              </c:numCache>
            </c:numRef>
          </c:val>
          <c:extLst>
            <c:ext xmlns:c16="http://schemas.microsoft.com/office/drawing/2014/chart" uri="{C3380CC4-5D6E-409C-BE32-E72D297353CC}">
              <c16:uniqueId val="{00000004-7B25-431F-AD3F-080146ECA2E5}"/>
            </c:ext>
          </c:extLst>
        </c:ser>
        <c:ser>
          <c:idx val="5"/>
          <c:order val="5"/>
          <c:tx>
            <c:strRef>
              <c:f>Feuil6!$H$2</c:f>
              <c:strCache>
                <c:ptCount val="1"/>
                <c:pt idx="0">
                  <c:v>Journée 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Feuil6!$B$3:$B$22</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Feuil6!$H$3:$H$22</c:f>
              <c:numCache>
                <c:formatCode>General</c:formatCode>
                <c:ptCount val="20"/>
                <c:pt idx="0">
                  <c:v>3.53</c:v>
                </c:pt>
                <c:pt idx="1">
                  <c:v>15.94</c:v>
                </c:pt>
                <c:pt idx="2">
                  <c:v>8.8800000000000008</c:v>
                </c:pt>
                <c:pt idx="3">
                  <c:v>4.3600000000000003</c:v>
                </c:pt>
                <c:pt idx="5">
                  <c:v>11.26</c:v>
                </c:pt>
                <c:pt idx="6">
                  <c:v>9.6999999999999993</c:v>
                </c:pt>
                <c:pt idx="7">
                  <c:v>10.86</c:v>
                </c:pt>
                <c:pt idx="11">
                  <c:v>9.34</c:v>
                </c:pt>
                <c:pt idx="12">
                  <c:v>6.11</c:v>
                </c:pt>
                <c:pt idx="13">
                  <c:v>11.22</c:v>
                </c:pt>
                <c:pt idx="15">
                  <c:v>9.94</c:v>
                </c:pt>
                <c:pt idx="16">
                  <c:v>6.86</c:v>
                </c:pt>
                <c:pt idx="17">
                  <c:v>23.66</c:v>
                </c:pt>
                <c:pt idx="18">
                  <c:v>9.4600000000000009</c:v>
                </c:pt>
                <c:pt idx="19">
                  <c:v>15.94</c:v>
                </c:pt>
              </c:numCache>
            </c:numRef>
          </c:val>
          <c:extLst>
            <c:ext xmlns:c16="http://schemas.microsoft.com/office/drawing/2014/chart" uri="{C3380CC4-5D6E-409C-BE32-E72D297353CC}">
              <c16:uniqueId val="{00000005-7B25-431F-AD3F-080146ECA2E5}"/>
            </c:ext>
          </c:extLst>
        </c:ser>
        <c:dLbls>
          <c:showLegendKey val="0"/>
          <c:showVal val="0"/>
          <c:showCatName val="0"/>
          <c:showSerName val="0"/>
          <c:showPercent val="0"/>
          <c:showBubbleSize val="0"/>
        </c:dLbls>
        <c:gapWidth val="150"/>
        <c:overlap val="100"/>
        <c:axId val="667682144"/>
        <c:axId val="667682472"/>
      </c:barChart>
      <c:catAx>
        <c:axId val="667682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472"/>
        <c:crosses val="autoZero"/>
        <c:auto val="1"/>
        <c:lblAlgn val="ctr"/>
        <c:lblOffset val="100"/>
        <c:noMultiLvlLbl val="0"/>
      </c:catAx>
      <c:valAx>
        <c:axId val="6676824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Cumul des points des joueurs</a:t>
            </a:r>
          </a:p>
        </c:rich>
      </c:tx>
      <c:overlay val="0"/>
      <c:spPr>
        <a:noFill/>
        <a:ln>
          <a:noFill/>
        </a:ln>
        <a:effectLst/>
      </c:sp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tx>
            <c:strRef>
              <c:f>Feuil6!$C$25</c:f>
              <c:strCache>
                <c:ptCount val="1"/>
                <c:pt idx="0">
                  <c:v>Journée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Feuil6!$C$26:$C$45</c:f>
              <c:numCache>
                <c:formatCode>General</c:formatCode>
                <c:ptCount val="20"/>
                <c:pt idx="0">
                  <c:v>5.95</c:v>
                </c:pt>
                <c:pt idx="1">
                  <c:v>6.93</c:v>
                </c:pt>
                <c:pt idx="2">
                  <c:v>12.58</c:v>
                </c:pt>
                <c:pt idx="4">
                  <c:v>8.08</c:v>
                </c:pt>
                <c:pt idx="5">
                  <c:v>10.54</c:v>
                </c:pt>
                <c:pt idx="6">
                  <c:v>5.93</c:v>
                </c:pt>
                <c:pt idx="7">
                  <c:v>6.66</c:v>
                </c:pt>
                <c:pt idx="8">
                  <c:v>5.93</c:v>
                </c:pt>
                <c:pt idx="9">
                  <c:v>3.8</c:v>
                </c:pt>
                <c:pt idx="10">
                  <c:v>4.78</c:v>
                </c:pt>
                <c:pt idx="11">
                  <c:v>11.71</c:v>
                </c:pt>
                <c:pt idx="12">
                  <c:v>14.86</c:v>
                </c:pt>
                <c:pt idx="13">
                  <c:v>4.53</c:v>
                </c:pt>
                <c:pt idx="14">
                  <c:v>12.53</c:v>
                </c:pt>
                <c:pt idx="15">
                  <c:v>13.55</c:v>
                </c:pt>
                <c:pt idx="16">
                  <c:v>8.4499999999999993</c:v>
                </c:pt>
                <c:pt idx="17">
                  <c:v>7.47</c:v>
                </c:pt>
                <c:pt idx="18">
                  <c:v>13.63</c:v>
                </c:pt>
                <c:pt idx="19">
                  <c:v>8.08</c:v>
                </c:pt>
              </c:numCache>
            </c:numRef>
          </c:val>
          <c:extLst>
            <c:ext xmlns:c16="http://schemas.microsoft.com/office/drawing/2014/chart" uri="{C3380CC4-5D6E-409C-BE32-E72D297353CC}">
              <c16:uniqueId val="{00000000-DD2D-40C1-A430-FA4BAE5E25D1}"/>
            </c:ext>
          </c:extLst>
        </c:ser>
        <c:ser>
          <c:idx val="1"/>
          <c:order val="1"/>
          <c:tx>
            <c:strRef>
              <c:f>Feuil6!$D$25</c:f>
              <c:strCache>
                <c:ptCount val="1"/>
                <c:pt idx="0">
                  <c:v>Journée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Feuil6!$D$26:$D$45</c:f>
              <c:numCache>
                <c:formatCode>General</c:formatCode>
                <c:ptCount val="20"/>
                <c:pt idx="0">
                  <c:v>5.95</c:v>
                </c:pt>
                <c:pt idx="1">
                  <c:v>9.86</c:v>
                </c:pt>
                <c:pt idx="2">
                  <c:v>19.86</c:v>
                </c:pt>
                <c:pt idx="4">
                  <c:v>18.07</c:v>
                </c:pt>
                <c:pt idx="5">
                  <c:v>10.54</c:v>
                </c:pt>
                <c:pt idx="6">
                  <c:v>5.93</c:v>
                </c:pt>
                <c:pt idx="7">
                  <c:v>12.28</c:v>
                </c:pt>
                <c:pt idx="8">
                  <c:v>17.63</c:v>
                </c:pt>
                <c:pt idx="9">
                  <c:v>3.8</c:v>
                </c:pt>
                <c:pt idx="10">
                  <c:v>6.51</c:v>
                </c:pt>
                <c:pt idx="11">
                  <c:v>17.260000000000002</c:v>
                </c:pt>
                <c:pt idx="12">
                  <c:v>23.87</c:v>
                </c:pt>
                <c:pt idx="13">
                  <c:v>13.02</c:v>
                </c:pt>
                <c:pt idx="14">
                  <c:v>24.48</c:v>
                </c:pt>
                <c:pt idx="15">
                  <c:v>25.55</c:v>
                </c:pt>
                <c:pt idx="16">
                  <c:v>15.21</c:v>
                </c:pt>
                <c:pt idx="17">
                  <c:v>24.5</c:v>
                </c:pt>
                <c:pt idx="18">
                  <c:v>42.31</c:v>
                </c:pt>
                <c:pt idx="19">
                  <c:v>13.63</c:v>
                </c:pt>
              </c:numCache>
            </c:numRef>
          </c:val>
          <c:extLst>
            <c:ext xmlns:c16="http://schemas.microsoft.com/office/drawing/2014/chart" uri="{C3380CC4-5D6E-409C-BE32-E72D297353CC}">
              <c16:uniqueId val="{00000001-DD2D-40C1-A430-FA4BAE5E25D1}"/>
            </c:ext>
          </c:extLst>
        </c:ser>
        <c:ser>
          <c:idx val="2"/>
          <c:order val="2"/>
          <c:tx>
            <c:strRef>
              <c:f>Feuil6!$E$25</c:f>
              <c:strCache>
                <c:ptCount val="1"/>
                <c:pt idx="0">
                  <c:v>Journée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Feuil6!$E$26:$E$45</c:f>
              <c:numCache>
                <c:formatCode>General</c:formatCode>
                <c:ptCount val="20"/>
                <c:pt idx="0">
                  <c:v>16.68</c:v>
                </c:pt>
                <c:pt idx="1">
                  <c:v>18.47</c:v>
                </c:pt>
                <c:pt idx="2">
                  <c:v>30.04</c:v>
                </c:pt>
                <c:pt idx="4">
                  <c:v>18.07</c:v>
                </c:pt>
                <c:pt idx="5">
                  <c:v>10.54</c:v>
                </c:pt>
                <c:pt idx="6">
                  <c:v>11.82</c:v>
                </c:pt>
                <c:pt idx="7">
                  <c:v>23.22</c:v>
                </c:pt>
                <c:pt idx="8">
                  <c:v>17.63</c:v>
                </c:pt>
                <c:pt idx="9">
                  <c:v>3.8</c:v>
                </c:pt>
                <c:pt idx="10">
                  <c:v>6.51</c:v>
                </c:pt>
                <c:pt idx="11">
                  <c:v>30.75</c:v>
                </c:pt>
                <c:pt idx="12">
                  <c:v>29.45</c:v>
                </c:pt>
                <c:pt idx="13">
                  <c:v>24.63</c:v>
                </c:pt>
                <c:pt idx="14">
                  <c:v>35.17</c:v>
                </c:pt>
                <c:pt idx="15">
                  <c:v>31.69</c:v>
                </c:pt>
                <c:pt idx="16">
                  <c:v>26.15</c:v>
                </c:pt>
                <c:pt idx="17">
                  <c:v>38.39</c:v>
                </c:pt>
                <c:pt idx="18">
                  <c:v>51.48</c:v>
                </c:pt>
                <c:pt idx="19">
                  <c:v>21.33</c:v>
                </c:pt>
              </c:numCache>
            </c:numRef>
          </c:val>
          <c:extLst>
            <c:ext xmlns:c16="http://schemas.microsoft.com/office/drawing/2014/chart" uri="{C3380CC4-5D6E-409C-BE32-E72D297353CC}">
              <c16:uniqueId val="{00000002-DD2D-40C1-A430-FA4BAE5E25D1}"/>
            </c:ext>
          </c:extLst>
        </c:ser>
        <c:ser>
          <c:idx val="3"/>
          <c:order val="3"/>
          <c:tx>
            <c:strRef>
              <c:f>Feuil6!$F$25</c:f>
              <c:strCache>
                <c:ptCount val="1"/>
                <c:pt idx="0">
                  <c:v>Journée 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Feuil6!$F$26:$F$45</c:f>
              <c:numCache>
                <c:formatCode>General</c:formatCode>
                <c:ptCount val="20"/>
                <c:pt idx="0">
                  <c:v>33.71</c:v>
                </c:pt>
                <c:pt idx="1">
                  <c:v>21.66</c:v>
                </c:pt>
                <c:pt idx="2">
                  <c:v>41.55</c:v>
                </c:pt>
                <c:pt idx="4">
                  <c:v>18.07</c:v>
                </c:pt>
                <c:pt idx="5">
                  <c:v>10.54</c:v>
                </c:pt>
                <c:pt idx="6">
                  <c:v>18.239999999999998</c:v>
                </c:pt>
                <c:pt idx="7">
                  <c:v>35.33</c:v>
                </c:pt>
                <c:pt idx="8">
                  <c:v>17.63</c:v>
                </c:pt>
                <c:pt idx="9">
                  <c:v>3.8</c:v>
                </c:pt>
                <c:pt idx="10">
                  <c:v>6.51</c:v>
                </c:pt>
                <c:pt idx="11">
                  <c:v>42.43</c:v>
                </c:pt>
                <c:pt idx="12">
                  <c:v>55.3</c:v>
                </c:pt>
                <c:pt idx="13">
                  <c:v>50.48</c:v>
                </c:pt>
                <c:pt idx="14">
                  <c:v>35.17</c:v>
                </c:pt>
                <c:pt idx="15">
                  <c:v>41.44</c:v>
                </c:pt>
                <c:pt idx="16">
                  <c:v>33.18</c:v>
                </c:pt>
                <c:pt idx="17">
                  <c:v>48.51</c:v>
                </c:pt>
                <c:pt idx="18">
                  <c:v>65.92</c:v>
                </c:pt>
                <c:pt idx="19">
                  <c:v>32.07</c:v>
                </c:pt>
              </c:numCache>
            </c:numRef>
          </c:val>
          <c:extLst>
            <c:ext xmlns:c16="http://schemas.microsoft.com/office/drawing/2014/chart" uri="{C3380CC4-5D6E-409C-BE32-E72D297353CC}">
              <c16:uniqueId val="{00000003-DD2D-40C1-A430-FA4BAE5E25D1}"/>
            </c:ext>
          </c:extLst>
        </c:ser>
        <c:ser>
          <c:idx val="4"/>
          <c:order val="4"/>
          <c:tx>
            <c:strRef>
              <c:f>Feuil6!$G$25</c:f>
              <c:strCache>
                <c:ptCount val="1"/>
                <c:pt idx="0">
                  <c:v>Journée 5</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Feuil6!$G$26:$G$45</c:f>
              <c:numCache>
                <c:formatCode>General</c:formatCode>
                <c:ptCount val="20"/>
                <c:pt idx="0">
                  <c:v>39.340000000000003</c:v>
                </c:pt>
                <c:pt idx="1">
                  <c:v>21.66</c:v>
                </c:pt>
                <c:pt idx="2">
                  <c:v>55.39</c:v>
                </c:pt>
                <c:pt idx="4">
                  <c:v>18.07</c:v>
                </c:pt>
                <c:pt idx="5">
                  <c:v>23.49</c:v>
                </c:pt>
                <c:pt idx="6">
                  <c:v>19.54</c:v>
                </c:pt>
                <c:pt idx="7">
                  <c:v>44.17</c:v>
                </c:pt>
                <c:pt idx="8">
                  <c:v>17.63</c:v>
                </c:pt>
                <c:pt idx="9">
                  <c:v>3.8</c:v>
                </c:pt>
                <c:pt idx="10">
                  <c:v>13.75</c:v>
                </c:pt>
                <c:pt idx="11">
                  <c:v>56.19</c:v>
                </c:pt>
                <c:pt idx="12">
                  <c:v>55.3</c:v>
                </c:pt>
                <c:pt idx="13">
                  <c:v>55.56</c:v>
                </c:pt>
                <c:pt idx="14">
                  <c:v>35.17</c:v>
                </c:pt>
                <c:pt idx="15">
                  <c:v>47.07</c:v>
                </c:pt>
                <c:pt idx="16">
                  <c:v>39.78</c:v>
                </c:pt>
                <c:pt idx="17">
                  <c:v>62.34</c:v>
                </c:pt>
                <c:pt idx="18">
                  <c:v>80.12</c:v>
                </c:pt>
                <c:pt idx="19">
                  <c:v>37.15</c:v>
                </c:pt>
              </c:numCache>
            </c:numRef>
          </c:val>
          <c:extLst>
            <c:ext xmlns:c16="http://schemas.microsoft.com/office/drawing/2014/chart" uri="{C3380CC4-5D6E-409C-BE32-E72D297353CC}">
              <c16:uniqueId val="{00000004-DD2D-40C1-A430-FA4BAE5E25D1}"/>
            </c:ext>
          </c:extLst>
        </c:ser>
        <c:ser>
          <c:idx val="5"/>
          <c:order val="5"/>
          <c:tx>
            <c:strRef>
              <c:f>Feuil6!$H$25</c:f>
              <c:strCache>
                <c:ptCount val="1"/>
                <c:pt idx="0">
                  <c:v>Journée 6</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effectLst>
              <a:outerShdw blurRad="57150" dist="19050" dir="5400000" algn="ctr" rotWithShape="0">
                <a:srgbClr val="000000">
                  <a:alpha val="63000"/>
                </a:srgbClr>
              </a:outerShdw>
            </a:effectLst>
            <a:sp3d/>
          </c:spPr>
          <c:cat>
            <c:strRef>
              <c:f>Feuil6!$B$26:$B$45</c:f>
              <c:strCache>
                <c:ptCount val="20"/>
                <c:pt idx="0">
                  <c:v>Aeludut</c:v>
                </c:pt>
                <c:pt idx="1">
                  <c:v>Albert</c:v>
                </c:pt>
                <c:pt idx="2">
                  <c:v>alex</c:v>
                </c:pt>
                <c:pt idx="3">
                  <c:v>Alex35650</c:v>
                </c:pt>
                <c:pt idx="4">
                  <c:v>Alix,Boudet</c:v>
                </c:pt>
                <c:pt idx="5">
                  <c:v>allezlesbleus</c:v>
                </c:pt>
                <c:pt idx="6">
                  <c:v>Aquarot</c:v>
                </c:pt>
                <c:pt idx="7">
                  <c:v>ASSE10</c:v>
                </c:pt>
                <c:pt idx="8">
                  <c:v>BÃ©lisse</c:v>
                </c:pt>
                <c:pt idx="9">
                  <c:v>bangs03</c:v>
                </c:pt>
                <c:pt idx="10">
                  <c:v>Batman</c:v>
                </c:pt>
                <c:pt idx="11">
                  <c:v>buscata</c:v>
                </c:pt>
                <c:pt idx="12">
                  <c:v>BZHdu35</c:v>
                </c:pt>
                <c:pt idx="13">
                  <c:v>Catherine</c:v>
                </c:pt>
                <c:pt idx="14">
                  <c:v>Cglaurene</c:v>
                </c:pt>
                <c:pt idx="15">
                  <c:v>chamsi</c:v>
                </c:pt>
                <c:pt idx="16">
                  <c:v>Cide</c:v>
                </c:pt>
                <c:pt idx="17">
                  <c:v>Coach</c:v>
                </c:pt>
                <c:pt idx="18">
                  <c:v>Coco</c:v>
                </c:pt>
                <c:pt idx="19">
                  <c:v>Coconut</c:v>
                </c:pt>
              </c:strCache>
            </c:strRef>
          </c:cat>
          <c:val>
            <c:numRef>
              <c:f>Feuil6!$H$26:$H$45</c:f>
              <c:numCache>
                <c:formatCode>General</c:formatCode>
                <c:ptCount val="20"/>
                <c:pt idx="0">
                  <c:v>42.87</c:v>
                </c:pt>
                <c:pt idx="1">
                  <c:v>37.6</c:v>
                </c:pt>
                <c:pt idx="2">
                  <c:v>64.27</c:v>
                </c:pt>
                <c:pt idx="3">
                  <c:v>4.3600000000000003</c:v>
                </c:pt>
                <c:pt idx="4">
                  <c:v>18.07</c:v>
                </c:pt>
                <c:pt idx="5">
                  <c:v>34.75</c:v>
                </c:pt>
                <c:pt idx="6">
                  <c:v>29.24</c:v>
                </c:pt>
                <c:pt idx="7">
                  <c:v>55.03</c:v>
                </c:pt>
                <c:pt idx="8">
                  <c:v>17.63</c:v>
                </c:pt>
                <c:pt idx="9">
                  <c:v>3.8</c:v>
                </c:pt>
                <c:pt idx="10">
                  <c:v>13.75</c:v>
                </c:pt>
                <c:pt idx="11">
                  <c:v>65.53</c:v>
                </c:pt>
                <c:pt idx="12">
                  <c:v>61.41</c:v>
                </c:pt>
                <c:pt idx="13">
                  <c:v>66.78</c:v>
                </c:pt>
                <c:pt idx="14">
                  <c:v>35.17</c:v>
                </c:pt>
                <c:pt idx="15">
                  <c:v>57.01</c:v>
                </c:pt>
                <c:pt idx="16">
                  <c:v>46.64</c:v>
                </c:pt>
                <c:pt idx="17">
                  <c:v>86</c:v>
                </c:pt>
                <c:pt idx="18">
                  <c:v>89.58</c:v>
                </c:pt>
                <c:pt idx="19">
                  <c:v>53.09</c:v>
                </c:pt>
              </c:numCache>
            </c:numRef>
          </c:val>
          <c:extLst>
            <c:ext xmlns:c16="http://schemas.microsoft.com/office/drawing/2014/chart" uri="{C3380CC4-5D6E-409C-BE32-E72D297353CC}">
              <c16:uniqueId val="{00000005-DD2D-40C1-A430-FA4BAE5E25D1}"/>
            </c:ext>
          </c:extLst>
        </c:ser>
        <c:bandFmts>
          <c:band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7"/>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8"/>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9"/>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1"/>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2"/>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3"/>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
            <c:idx val="14"/>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effectLst>
                <a:outerShdw blurRad="57150" dist="19050" dir="5400000" algn="ctr" rotWithShape="0">
                  <a:srgbClr val="000000">
                    <a:alpha val="63000"/>
                  </a:srgbClr>
                </a:outerShdw>
              </a:effectLst>
              <a:sp3d/>
            </c:spPr>
          </c:bandFmt>
        </c:bandFmts>
        <c:axId val="671282032"/>
        <c:axId val="671286296"/>
        <c:axId val="657287952"/>
      </c:surface3DChart>
      <c:catAx>
        <c:axId val="671282032"/>
        <c:scaling>
          <c:orientation val="minMax"/>
        </c:scaling>
        <c:delete val="0"/>
        <c:axPos val="b"/>
        <c:numFmt formatCode="General" sourceLinked="1"/>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71286296"/>
        <c:crosses val="autoZero"/>
        <c:auto val="1"/>
        <c:lblAlgn val="ctr"/>
        <c:lblOffset val="100"/>
        <c:noMultiLvlLbl val="0"/>
      </c:catAx>
      <c:valAx>
        <c:axId val="671286296"/>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71282032"/>
        <c:crosses val="autoZero"/>
        <c:crossBetween val="midCat"/>
      </c:valAx>
      <c:serAx>
        <c:axId val="657287952"/>
        <c:scaling>
          <c:orientation val="minMax"/>
        </c:scaling>
        <c:delete val="0"/>
        <c:axPos val="b"/>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7128629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a:t>Les scores d'alex</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lineChart>
        <c:grouping val="standard"/>
        <c:varyColors val="0"/>
        <c:ser>
          <c:idx val="2"/>
          <c:order val="2"/>
          <c:tx>
            <c:strRef>
              <c:f>Feuil6!$B$5</c:f>
              <c:strCache>
                <c:ptCount val="1"/>
                <c:pt idx="0">
                  <c:v>alex</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trendline>
            <c:spPr>
              <a:ln w="19050" cap="rnd">
                <a:solidFill>
                  <a:schemeClr val="accent3"/>
                </a:solidFill>
              </a:ln>
              <a:effectLst/>
            </c:spPr>
            <c:trendlineType val="linear"/>
            <c:dispRSqr val="0"/>
            <c:dispEq val="0"/>
          </c:trendline>
          <c:trendline>
            <c:spPr>
              <a:ln w="19050" cap="rnd">
                <a:solidFill>
                  <a:schemeClr val="accent3"/>
                </a:solidFill>
              </a:ln>
              <a:effectLst/>
            </c:spPr>
            <c:trendlineType val="linear"/>
            <c:dispRSqr val="0"/>
            <c:dispEq val="0"/>
          </c:trendline>
          <c:cat>
            <c:strRef>
              <c:f>Feuil6!$C$2:$H$2</c:f>
              <c:strCache>
                <c:ptCount val="6"/>
                <c:pt idx="0">
                  <c:v>Journée 1</c:v>
                </c:pt>
                <c:pt idx="1">
                  <c:v>Journée 2</c:v>
                </c:pt>
                <c:pt idx="2">
                  <c:v>Journée 3</c:v>
                </c:pt>
                <c:pt idx="3">
                  <c:v>Journée 4</c:v>
                </c:pt>
                <c:pt idx="4">
                  <c:v>Journée 5</c:v>
                </c:pt>
                <c:pt idx="5">
                  <c:v>Journée 6</c:v>
                </c:pt>
              </c:strCache>
            </c:strRef>
          </c:cat>
          <c:val>
            <c:numRef>
              <c:f>Feuil6!$C$5:$H$5</c:f>
              <c:numCache>
                <c:formatCode>General</c:formatCode>
                <c:ptCount val="6"/>
                <c:pt idx="0">
                  <c:v>12.58</c:v>
                </c:pt>
                <c:pt idx="1">
                  <c:v>7.28</c:v>
                </c:pt>
                <c:pt idx="2">
                  <c:v>10.18</c:v>
                </c:pt>
                <c:pt idx="3">
                  <c:v>11.51</c:v>
                </c:pt>
                <c:pt idx="4">
                  <c:v>13.84</c:v>
                </c:pt>
                <c:pt idx="5">
                  <c:v>8.8800000000000008</c:v>
                </c:pt>
              </c:numCache>
            </c:numRef>
          </c:val>
          <c:smooth val="0"/>
          <c:extLst>
            <c:ext xmlns:c16="http://schemas.microsoft.com/office/drawing/2014/chart" uri="{C3380CC4-5D6E-409C-BE32-E72D297353CC}">
              <c16:uniqueId val="{00000002-ACC4-4BE4-B0A6-40C2897BB18F}"/>
            </c:ext>
          </c:extLst>
        </c:ser>
        <c:dLbls>
          <c:showLegendKey val="0"/>
          <c:showVal val="0"/>
          <c:showCatName val="0"/>
          <c:showSerName val="0"/>
          <c:showPercent val="0"/>
          <c:showBubbleSize val="0"/>
        </c:dLbls>
        <c:smooth val="0"/>
        <c:axId val="667682144"/>
        <c:axId val="667682472"/>
        <c:extLst>
          <c:ext xmlns:c15="http://schemas.microsoft.com/office/drawing/2012/chart" uri="{02D57815-91ED-43cb-92C2-25804820EDAC}">
            <c15:filteredLineSeries>
              <c15:ser>
                <c:idx val="0"/>
                <c:order val="0"/>
                <c:tx>
                  <c:strRef>
                    <c:extLst>
                      <c:ext uri="{02D57815-91ED-43cb-92C2-25804820EDAC}">
                        <c15:formulaRef>
                          <c15:sqref>Feuil6!$B$3</c15:sqref>
                        </c15:formulaRef>
                      </c:ext>
                    </c:extLst>
                    <c:strCache>
                      <c:ptCount val="1"/>
                      <c:pt idx="0">
                        <c:v>Aeludut</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extLst>
                      <c:ex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c:ext uri="{02D57815-91ED-43cb-92C2-25804820EDAC}">
                        <c15:formulaRef>
                          <c15:sqref>Feuil6!$C$3:$H$3</c15:sqref>
                        </c15:formulaRef>
                      </c:ext>
                    </c:extLst>
                    <c:numCache>
                      <c:formatCode>General</c:formatCode>
                      <c:ptCount val="6"/>
                      <c:pt idx="0">
                        <c:v>5.95</c:v>
                      </c:pt>
                      <c:pt idx="2">
                        <c:v>10.73</c:v>
                      </c:pt>
                      <c:pt idx="3">
                        <c:v>17.03</c:v>
                      </c:pt>
                      <c:pt idx="4">
                        <c:v>5.63</c:v>
                      </c:pt>
                      <c:pt idx="5">
                        <c:v>3.53</c:v>
                      </c:pt>
                    </c:numCache>
                  </c:numRef>
                </c:val>
                <c:smooth val="0"/>
                <c:extLst>
                  <c:ext xmlns:c16="http://schemas.microsoft.com/office/drawing/2014/chart" uri="{C3380CC4-5D6E-409C-BE32-E72D297353CC}">
                    <c16:uniqueId val="{00000003-ACC4-4BE4-B0A6-40C2897BB18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Feuil6!$B$4</c15:sqref>
                        </c15:formulaRef>
                      </c:ext>
                    </c:extLst>
                    <c:strCache>
                      <c:ptCount val="1"/>
                      <c:pt idx="0">
                        <c:v>Albert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Feuil6!$C$4:$H$4</c15:sqref>
                        </c15:formulaRef>
                      </c:ext>
                    </c:extLst>
                    <c:numCache>
                      <c:formatCode>General</c:formatCode>
                      <c:ptCount val="6"/>
                      <c:pt idx="0">
                        <c:v>6.93</c:v>
                      </c:pt>
                      <c:pt idx="1">
                        <c:v>2.93</c:v>
                      </c:pt>
                      <c:pt idx="2">
                        <c:v>8.61</c:v>
                      </c:pt>
                      <c:pt idx="3">
                        <c:v>3.19</c:v>
                      </c:pt>
                      <c:pt idx="5">
                        <c:v>15.94</c:v>
                      </c:pt>
                    </c:numCache>
                  </c:numRef>
                </c:val>
                <c:smooth val="0"/>
                <c:extLst xmlns:c15="http://schemas.microsoft.com/office/drawing/2012/chart">
                  <c:ext xmlns:c16="http://schemas.microsoft.com/office/drawing/2014/chart" uri="{C3380CC4-5D6E-409C-BE32-E72D297353CC}">
                    <c16:uniqueId val="{00000004-ACC4-4BE4-B0A6-40C2897BB18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Feuil6!$B$6</c15:sqref>
                        </c15:formulaRef>
                      </c:ext>
                    </c:extLst>
                    <c:strCache>
                      <c:ptCount val="1"/>
                      <c:pt idx="0">
                        <c:v>Alex35650</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Feuil6!$C$6:$H$6</c15:sqref>
                        </c15:formulaRef>
                      </c:ext>
                    </c:extLst>
                    <c:numCache>
                      <c:formatCode>General</c:formatCode>
                      <c:ptCount val="6"/>
                      <c:pt idx="5">
                        <c:v>4.3600000000000003</c:v>
                      </c:pt>
                    </c:numCache>
                  </c:numRef>
                </c:val>
                <c:smooth val="0"/>
                <c:extLst xmlns:c15="http://schemas.microsoft.com/office/drawing/2012/chart">
                  <c:ext xmlns:c16="http://schemas.microsoft.com/office/drawing/2014/chart" uri="{C3380CC4-5D6E-409C-BE32-E72D297353CC}">
                    <c16:uniqueId val="{00000005-ACC4-4BE4-B0A6-40C2897BB18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Feuil6!$B$7</c15:sqref>
                        </c15:formulaRef>
                      </c:ext>
                    </c:extLst>
                    <c:strCache>
                      <c:ptCount val="1"/>
                      <c:pt idx="0">
                        <c:v>Alix,Boudet</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Feuil6!$C$7:$H$7</c15:sqref>
                        </c15:formulaRef>
                      </c:ext>
                    </c:extLst>
                    <c:numCache>
                      <c:formatCode>General</c:formatCode>
                      <c:ptCount val="6"/>
                      <c:pt idx="0">
                        <c:v>8.08</c:v>
                      </c:pt>
                      <c:pt idx="1">
                        <c:v>9.99</c:v>
                      </c:pt>
                    </c:numCache>
                  </c:numRef>
                </c:val>
                <c:smooth val="0"/>
                <c:extLst xmlns:c15="http://schemas.microsoft.com/office/drawing/2012/chart">
                  <c:ext xmlns:c16="http://schemas.microsoft.com/office/drawing/2014/chart" uri="{C3380CC4-5D6E-409C-BE32-E72D297353CC}">
                    <c16:uniqueId val="{00000006-ACC4-4BE4-B0A6-40C2897BB18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Feuil6!$B$8</c15:sqref>
                        </c15:formulaRef>
                      </c:ext>
                    </c:extLst>
                    <c:strCache>
                      <c:ptCount val="1"/>
                      <c:pt idx="0">
                        <c:v>allezlesbleus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Feuil6!$C$8:$H$8</c15:sqref>
                        </c15:formulaRef>
                      </c:ext>
                    </c:extLst>
                    <c:numCache>
                      <c:formatCode>General</c:formatCode>
                      <c:ptCount val="6"/>
                      <c:pt idx="0">
                        <c:v>10.54</c:v>
                      </c:pt>
                      <c:pt idx="4">
                        <c:v>12.95</c:v>
                      </c:pt>
                      <c:pt idx="5">
                        <c:v>11.26</c:v>
                      </c:pt>
                    </c:numCache>
                  </c:numRef>
                </c:val>
                <c:smooth val="0"/>
                <c:extLst xmlns:c15="http://schemas.microsoft.com/office/drawing/2012/chart">
                  <c:ext xmlns:c16="http://schemas.microsoft.com/office/drawing/2014/chart" uri="{C3380CC4-5D6E-409C-BE32-E72D297353CC}">
                    <c16:uniqueId val="{00000007-ACC4-4BE4-B0A6-40C2897BB18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Feuil6!$B$9</c15:sqref>
                        </c15:formulaRef>
                      </c:ext>
                    </c:extLst>
                    <c:strCache>
                      <c:ptCount val="1"/>
                      <c:pt idx="0">
                        <c:v>Aquarot</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Feuil6!$C$9:$H$9</c15:sqref>
                        </c15:formulaRef>
                      </c:ext>
                    </c:extLst>
                    <c:numCache>
                      <c:formatCode>General</c:formatCode>
                      <c:ptCount val="6"/>
                      <c:pt idx="0">
                        <c:v>5.93</c:v>
                      </c:pt>
                      <c:pt idx="2">
                        <c:v>5.89</c:v>
                      </c:pt>
                      <c:pt idx="3">
                        <c:v>6.42</c:v>
                      </c:pt>
                      <c:pt idx="4">
                        <c:v>1.3</c:v>
                      </c:pt>
                      <c:pt idx="5">
                        <c:v>9.6999999999999993</c:v>
                      </c:pt>
                    </c:numCache>
                  </c:numRef>
                </c:val>
                <c:smooth val="0"/>
                <c:extLst xmlns:c15="http://schemas.microsoft.com/office/drawing/2012/chart">
                  <c:ext xmlns:c16="http://schemas.microsoft.com/office/drawing/2014/chart" uri="{C3380CC4-5D6E-409C-BE32-E72D297353CC}">
                    <c16:uniqueId val="{00000008-ACC4-4BE4-B0A6-40C2897BB18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Feuil6!$B$10</c15:sqref>
                        </c15:formulaRef>
                      </c:ext>
                    </c:extLst>
                    <c:strCache>
                      <c:ptCount val="1"/>
                      <c:pt idx="0">
                        <c:v>ASSE10</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Feuil6!$C$10:$H$10</c15:sqref>
                        </c15:formulaRef>
                      </c:ext>
                    </c:extLst>
                    <c:numCache>
                      <c:formatCode>General</c:formatCode>
                      <c:ptCount val="6"/>
                      <c:pt idx="0">
                        <c:v>6.66</c:v>
                      </c:pt>
                      <c:pt idx="1">
                        <c:v>5.62</c:v>
                      </c:pt>
                      <c:pt idx="2">
                        <c:v>10.94</c:v>
                      </c:pt>
                      <c:pt idx="3">
                        <c:v>12.11</c:v>
                      </c:pt>
                      <c:pt idx="4">
                        <c:v>8.84</c:v>
                      </c:pt>
                      <c:pt idx="5">
                        <c:v>10.86</c:v>
                      </c:pt>
                    </c:numCache>
                  </c:numRef>
                </c:val>
                <c:smooth val="0"/>
                <c:extLst xmlns:c15="http://schemas.microsoft.com/office/drawing/2012/chart">
                  <c:ext xmlns:c16="http://schemas.microsoft.com/office/drawing/2014/chart" uri="{C3380CC4-5D6E-409C-BE32-E72D297353CC}">
                    <c16:uniqueId val="{00000009-ACC4-4BE4-B0A6-40C2897BB18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Feuil6!$B$11</c15:sqref>
                        </c15:formulaRef>
                      </c:ext>
                    </c:extLst>
                    <c:strCache>
                      <c:ptCount val="1"/>
                      <c:pt idx="0">
                        <c:v>BÃ©lisse</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Feuil6!$C$11:$H$11</c15:sqref>
                        </c15:formulaRef>
                      </c:ext>
                    </c:extLst>
                    <c:numCache>
                      <c:formatCode>General</c:formatCode>
                      <c:ptCount val="6"/>
                      <c:pt idx="0">
                        <c:v>5.93</c:v>
                      </c:pt>
                      <c:pt idx="1">
                        <c:v>11.7</c:v>
                      </c:pt>
                    </c:numCache>
                  </c:numRef>
                </c:val>
                <c:smooth val="0"/>
                <c:extLst xmlns:c15="http://schemas.microsoft.com/office/drawing/2012/chart">
                  <c:ext xmlns:c16="http://schemas.microsoft.com/office/drawing/2014/chart" uri="{C3380CC4-5D6E-409C-BE32-E72D297353CC}">
                    <c16:uniqueId val="{0000000A-ACC4-4BE4-B0A6-40C2897BB18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Feuil6!$B$12</c15:sqref>
                        </c15:formulaRef>
                      </c:ext>
                    </c:extLst>
                    <c:strCache>
                      <c:ptCount val="1"/>
                      <c:pt idx="0">
                        <c:v>bangs03</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Feuil6!$C$12:$H$12</c15:sqref>
                        </c15:formulaRef>
                      </c:ext>
                    </c:extLst>
                    <c:numCache>
                      <c:formatCode>General</c:formatCode>
                      <c:ptCount val="6"/>
                      <c:pt idx="0">
                        <c:v>3.8</c:v>
                      </c:pt>
                    </c:numCache>
                  </c:numRef>
                </c:val>
                <c:smooth val="0"/>
                <c:extLst xmlns:c15="http://schemas.microsoft.com/office/drawing/2012/chart">
                  <c:ext xmlns:c16="http://schemas.microsoft.com/office/drawing/2014/chart" uri="{C3380CC4-5D6E-409C-BE32-E72D297353CC}">
                    <c16:uniqueId val="{0000000B-ACC4-4BE4-B0A6-40C2897BB18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Feuil6!$B$13</c15:sqref>
                        </c15:formulaRef>
                      </c:ext>
                    </c:extLst>
                    <c:strCache>
                      <c:ptCount val="1"/>
                      <c:pt idx="0">
                        <c:v>Batman</c:v>
                      </c:pt>
                    </c:strCache>
                  </c:strRef>
                </c:tx>
                <c:spPr>
                  <a:ln w="34925" cap="rnd">
                    <a:solidFill>
                      <a:schemeClr val="accent5">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Feuil6!$C$13:$H$13</c15:sqref>
                        </c15:formulaRef>
                      </c:ext>
                    </c:extLst>
                    <c:numCache>
                      <c:formatCode>General</c:formatCode>
                      <c:ptCount val="6"/>
                      <c:pt idx="0">
                        <c:v>4.78</c:v>
                      </c:pt>
                      <c:pt idx="1">
                        <c:v>1.73</c:v>
                      </c:pt>
                      <c:pt idx="4">
                        <c:v>7.24</c:v>
                      </c:pt>
                    </c:numCache>
                  </c:numRef>
                </c:val>
                <c:smooth val="0"/>
                <c:extLst xmlns:c15="http://schemas.microsoft.com/office/drawing/2012/chart">
                  <c:ext xmlns:c16="http://schemas.microsoft.com/office/drawing/2014/chart" uri="{C3380CC4-5D6E-409C-BE32-E72D297353CC}">
                    <c16:uniqueId val="{0000000C-ACC4-4BE4-B0A6-40C2897BB18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Feuil6!$B$14</c15:sqref>
                        </c15:formulaRef>
                      </c:ext>
                    </c:extLst>
                    <c:strCache>
                      <c:ptCount val="1"/>
                      <c:pt idx="0">
                        <c:v>buscata</c:v>
                      </c:pt>
                    </c:strCache>
                  </c:strRef>
                </c:tx>
                <c:spPr>
                  <a:ln w="34925" cap="rnd">
                    <a:solidFill>
                      <a:schemeClr val="accent6">
                        <a:lumMod val="6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Feuil6!$C$14:$H$14</c15:sqref>
                        </c15:formulaRef>
                      </c:ext>
                    </c:extLst>
                    <c:numCache>
                      <c:formatCode>General</c:formatCode>
                      <c:ptCount val="6"/>
                      <c:pt idx="0">
                        <c:v>11.71</c:v>
                      </c:pt>
                      <c:pt idx="1">
                        <c:v>5.55</c:v>
                      </c:pt>
                      <c:pt idx="2">
                        <c:v>13.49</c:v>
                      </c:pt>
                      <c:pt idx="3">
                        <c:v>11.68</c:v>
                      </c:pt>
                      <c:pt idx="4">
                        <c:v>13.76</c:v>
                      </c:pt>
                      <c:pt idx="5">
                        <c:v>9.34</c:v>
                      </c:pt>
                    </c:numCache>
                  </c:numRef>
                </c:val>
                <c:smooth val="0"/>
                <c:extLst xmlns:c15="http://schemas.microsoft.com/office/drawing/2012/chart">
                  <c:ext xmlns:c16="http://schemas.microsoft.com/office/drawing/2014/chart" uri="{C3380CC4-5D6E-409C-BE32-E72D297353CC}">
                    <c16:uniqueId val="{0000000D-ACC4-4BE4-B0A6-40C2897BB18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Feuil6!$B$15</c15:sqref>
                        </c15:formulaRef>
                      </c:ext>
                    </c:extLst>
                    <c:strCache>
                      <c:ptCount val="1"/>
                      <c:pt idx="0">
                        <c:v>BZHdu35</c:v>
                      </c:pt>
                    </c:strCache>
                  </c:strRef>
                </c:tx>
                <c:spPr>
                  <a:ln w="34925" cap="rnd">
                    <a:solidFill>
                      <a:schemeClr val="accent1">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Feuil6!$C$15:$H$15</c15:sqref>
                        </c15:formulaRef>
                      </c:ext>
                    </c:extLst>
                    <c:numCache>
                      <c:formatCode>General</c:formatCode>
                      <c:ptCount val="6"/>
                      <c:pt idx="0">
                        <c:v>14.86</c:v>
                      </c:pt>
                      <c:pt idx="1">
                        <c:v>9.01</c:v>
                      </c:pt>
                      <c:pt idx="2">
                        <c:v>5.58</c:v>
                      </c:pt>
                      <c:pt idx="3">
                        <c:v>25.85</c:v>
                      </c:pt>
                      <c:pt idx="5">
                        <c:v>6.11</c:v>
                      </c:pt>
                    </c:numCache>
                  </c:numRef>
                </c:val>
                <c:smooth val="0"/>
                <c:extLst xmlns:c15="http://schemas.microsoft.com/office/drawing/2012/chart">
                  <c:ext xmlns:c16="http://schemas.microsoft.com/office/drawing/2014/chart" uri="{C3380CC4-5D6E-409C-BE32-E72D297353CC}">
                    <c16:uniqueId val="{0000000E-ACC4-4BE4-B0A6-40C2897BB18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Feuil6!$B$16</c15:sqref>
                        </c15:formulaRef>
                      </c:ext>
                    </c:extLst>
                    <c:strCache>
                      <c:ptCount val="1"/>
                      <c:pt idx="0">
                        <c:v>Catherine</c:v>
                      </c:pt>
                    </c:strCache>
                  </c:strRef>
                </c:tx>
                <c:spPr>
                  <a:ln w="34925" cap="rnd">
                    <a:solidFill>
                      <a:schemeClr val="accent2">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Feuil6!$C$16:$H$16</c15:sqref>
                        </c15:formulaRef>
                      </c:ext>
                    </c:extLst>
                    <c:numCache>
                      <c:formatCode>General</c:formatCode>
                      <c:ptCount val="6"/>
                      <c:pt idx="0">
                        <c:v>4.53</c:v>
                      </c:pt>
                      <c:pt idx="1">
                        <c:v>8.49</c:v>
                      </c:pt>
                      <c:pt idx="2">
                        <c:v>11.61</c:v>
                      </c:pt>
                      <c:pt idx="3">
                        <c:v>25.85</c:v>
                      </c:pt>
                      <c:pt idx="4">
                        <c:v>5.08</c:v>
                      </c:pt>
                      <c:pt idx="5">
                        <c:v>11.22</c:v>
                      </c:pt>
                    </c:numCache>
                  </c:numRef>
                </c:val>
                <c:smooth val="0"/>
                <c:extLst xmlns:c15="http://schemas.microsoft.com/office/drawing/2012/chart">
                  <c:ext xmlns:c16="http://schemas.microsoft.com/office/drawing/2014/chart" uri="{C3380CC4-5D6E-409C-BE32-E72D297353CC}">
                    <c16:uniqueId val="{0000000F-ACC4-4BE4-B0A6-40C2897BB18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Feuil6!$B$17</c15:sqref>
                        </c15:formulaRef>
                      </c:ext>
                    </c:extLst>
                    <c:strCache>
                      <c:ptCount val="1"/>
                      <c:pt idx="0">
                        <c:v>Cglaurene</c:v>
                      </c:pt>
                    </c:strCache>
                  </c:strRef>
                </c:tx>
                <c:spPr>
                  <a:ln w="34925" cap="rnd">
                    <a:solidFill>
                      <a:schemeClr val="accent3">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Feuil6!$C$17:$H$17</c15:sqref>
                        </c15:formulaRef>
                      </c:ext>
                    </c:extLst>
                    <c:numCache>
                      <c:formatCode>General</c:formatCode>
                      <c:ptCount val="6"/>
                      <c:pt idx="0">
                        <c:v>12.53</c:v>
                      </c:pt>
                      <c:pt idx="1">
                        <c:v>11.95</c:v>
                      </c:pt>
                      <c:pt idx="2">
                        <c:v>10.69</c:v>
                      </c:pt>
                    </c:numCache>
                  </c:numRef>
                </c:val>
                <c:smooth val="0"/>
                <c:extLst xmlns:c15="http://schemas.microsoft.com/office/drawing/2012/chart">
                  <c:ext xmlns:c16="http://schemas.microsoft.com/office/drawing/2014/chart" uri="{C3380CC4-5D6E-409C-BE32-E72D297353CC}">
                    <c16:uniqueId val="{00000010-ACC4-4BE4-B0A6-40C2897BB18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Feuil6!$B$18</c15:sqref>
                        </c15:formulaRef>
                      </c:ext>
                    </c:extLst>
                    <c:strCache>
                      <c:ptCount val="1"/>
                      <c:pt idx="0">
                        <c:v>chamsi</c:v>
                      </c:pt>
                    </c:strCache>
                  </c:strRef>
                </c:tx>
                <c:spPr>
                  <a:ln w="34925" cap="rnd">
                    <a:solidFill>
                      <a:schemeClr val="accent4">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Feuil6!$C$18:$H$18</c15:sqref>
                        </c15:formulaRef>
                      </c:ext>
                    </c:extLst>
                    <c:numCache>
                      <c:formatCode>General</c:formatCode>
                      <c:ptCount val="6"/>
                      <c:pt idx="0">
                        <c:v>13.55</c:v>
                      </c:pt>
                      <c:pt idx="1">
                        <c:v>12</c:v>
                      </c:pt>
                      <c:pt idx="2">
                        <c:v>6.14</c:v>
                      </c:pt>
                      <c:pt idx="3">
                        <c:v>9.75</c:v>
                      </c:pt>
                      <c:pt idx="4">
                        <c:v>5.63</c:v>
                      </c:pt>
                      <c:pt idx="5">
                        <c:v>9.94</c:v>
                      </c:pt>
                    </c:numCache>
                  </c:numRef>
                </c:val>
                <c:smooth val="0"/>
                <c:extLst xmlns:c15="http://schemas.microsoft.com/office/drawing/2012/chart">
                  <c:ext xmlns:c16="http://schemas.microsoft.com/office/drawing/2014/chart" uri="{C3380CC4-5D6E-409C-BE32-E72D297353CC}">
                    <c16:uniqueId val="{00000011-ACC4-4BE4-B0A6-40C2897BB18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Feuil6!$B$19</c15:sqref>
                        </c15:formulaRef>
                      </c:ext>
                    </c:extLst>
                    <c:strCache>
                      <c:ptCount val="1"/>
                      <c:pt idx="0">
                        <c:v>Cide</c:v>
                      </c:pt>
                    </c:strCache>
                  </c:strRef>
                </c:tx>
                <c:spPr>
                  <a:ln w="34925" cap="rnd">
                    <a:solidFill>
                      <a:schemeClr val="accent5">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Feuil6!$C$19:$H$19</c15:sqref>
                        </c15:formulaRef>
                      </c:ext>
                    </c:extLst>
                    <c:numCache>
                      <c:formatCode>General</c:formatCode>
                      <c:ptCount val="6"/>
                      <c:pt idx="0">
                        <c:v>8.4499999999999993</c:v>
                      </c:pt>
                      <c:pt idx="1">
                        <c:v>6.76</c:v>
                      </c:pt>
                      <c:pt idx="2">
                        <c:v>10.94</c:v>
                      </c:pt>
                      <c:pt idx="3">
                        <c:v>7.03</c:v>
                      </c:pt>
                      <c:pt idx="4">
                        <c:v>6.6</c:v>
                      </c:pt>
                      <c:pt idx="5">
                        <c:v>6.86</c:v>
                      </c:pt>
                    </c:numCache>
                  </c:numRef>
                </c:val>
                <c:smooth val="0"/>
                <c:extLst xmlns:c15="http://schemas.microsoft.com/office/drawing/2012/chart">
                  <c:ext xmlns:c16="http://schemas.microsoft.com/office/drawing/2014/chart" uri="{C3380CC4-5D6E-409C-BE32-E72D297353CC}">
                    <c16:uniqueId val="{00000012-ACC4-4BE4-B0A6-40C2897BB18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Feuil6!$B$20</c15:sqref>
                        </c15:formulaRef>
                      </c:ext>
                    </c:extLst>
                    <c:strCache>
                      <c:ptCount val="1"/>
                      <c:pt idx="0">
                        <c:v>Coach</c:v>
                      </c:pt>
                    </c:strCache>
                  </c:strRef>
                </c:tx>
                <c:spPr>
                  <a:ln w="34925" cap="rnd">
                    <a:solidFill>
                      <a:schemeClr val="accent6">
                        <a:lumMod val="80000"/>
                        <a:lumOff val="2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Feuil6!$C$20:$H$20</c15:sqref>
                        </c15:formulaRef>
                      </c:ext>
                    </c:extLst>
                    <c:numCache>
                      <c:formatCode>General</c:formatCode>
                      <c:ptCount val="6"/>
                      <c:pt idx="0">
                        <c:v>7.47</c:v>
                      </c:pt>
                      <c:pt idx="1">
                        <c:v>17.03</c:v>
                      </c:pt>
                      <c:pt idx="2">
                        <c:v>13.89</c:v>
                      </c:pt>
                      <c:pt idx="3">
                        <c:v>10.119999999999999</c:v>
                      </c:pt>
                      <c:pt idx="4">
                        <c:v>13.83</c:v>
                      </c:pt>
                      <c:pt idx="5">
                        <c:v>23.66</c:v>
                      </c:pt>
                    </c:numCache>
                  </c:numRef>
                </c:val>
                <c:smooth val="0"/>
                <c:extLst xmlns:c15="http://schemas.microsoft.com/office/drawing/2012/chart">
                  <c:ext xmlns:c16="http://schemas.microsoft.com/office/drawing/2014/chart" uri="{C3380CC4-5D6E-409C-BE32-E72D297353CC}">
                    <c16:uniqueId val="{00000013-ACC4-4BE4-B0A6-40C2897BB18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Feuil6!$B$21</c15:sqref>
                        </c15:formulaRef>
                      </c:ext>
                    </c:extLst>
                    <c:strCache>
                      <c:ptCount val="1"/>
                      <c:pt idx="0">
                        <c:v>Coco</c:v>
                      </c:pt>
                    </c:strCache>
                  </c:strRef>
                </c:tx>
                <c:spPr>
                  <a:ln w="34925" cap="rnd">
                    <a:solidFill>
                      <a:schemeClr val="accent1">
                        <a:lumMod val="8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Feuil6!$C$21:$H$21</c15:sqref>
                        </c15:formulaRef>
                      </c:ext>
                    </c:extLst>
                    <c:numCache>
                      <c:formatCode>General</c:formatCode>
                      <c:ptCount val="6"/>
                      <c:pt idx="0">
                        <c:v>13.63</c:v>
                      </c:pt>
                      <c:pt idx="1">
                        <c:v>28.68</c:v>
                      </c:pt>
                      <c:pt idx="2">
                        <c:v>9.17</c:v>
                      </c:pt>
                      <c:pt idx="3">
                        <c:v>14.44</c:v>
                      </c:pt>
                      <c:pt idx="4">
                        <c:v>14.2</c:v>
                      </c:pt>
                      <c:pt idx="5">
                        <c:v>9.4600000000000009</c:v>
                      </c:pt>
                    </c:numCache>
                  </c:numRef>
                </c:val>
                <c:smooth val="0"/>
                <c:extLst xmlns:c15="http://schemas.microsoft.com/office/drawing/2012/chart">
                  <c:ext xmlns:c16="http://schemas.microsoft.com/office/drawing/2014/chart" uri="{C3380CC4-5D6E-409C-BE32-E72D297353CC}">
                    <c16:uniqueId val="{00000014-ACC4-4BE4-B0A6-40C2897BB18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Feuil6!$B$22</c15:sqref>
                        </c15:formulaRef>
                      </c:ext>
                    </c:extLst>
                    <c:strCache>
                      <c:ptCount val="1"/>
                      <c:pt idx="0">
                        <c:v>Coconut</c:v>
                      </c:pt>
                    </c:strCache>
                  </c:strRef>
                </c:tx>
                <c:spPr>
                  <a:ln w="34925" cap="rnd">
                    <a:solidFill>
                      <a:schemeClr val="accent2">
                        <a:lumMod val="80000"/>
                      </a:schemeClr>
                    </a:solidFill>
                    <a:round/>
                  </a:ln>
                  <a:effectLst>
                    <a:outerShdw blurRad="57150" dist="19050" dir="5400000" algn="ctr" rotWithShape="0">
                      <a:srgbClr val="000000">
                        <a:alpha val="63000"/>
                      </a:srgbClr>
                    </a:outerShdw>
                  </a:effectLst>
                </c:spPr>
                <c:marker>
                  <c:symbol val="none"/>
                </c:marker>
                <c:cat>
                  <c:strRef>
                    <c:extLst xmlns:c15="http://schemas.microsoft.com/office/drawing/2012/chart">
                      <c:ext xmlns:c15="http://schemas.microsoft.com/office/drawing/2012/chart" uri="{02D57815-91ED-43cb-92C2-25804820EDAC}">
                        <c15:formulaRef>
                          <c15:sqref>Feuil6!$C$2:$H$2</c15:sqref>
                        </c15:formulaRef>
                      </c:ext>
                    </c:extLst>
                    <c:strCache>
                      <c:ptCount val="6"/>
                      <c:pt idx="0">
                        <c:v>Journée 1</c:v>
                      </c:pt>
                      <c:pt idx="1">
                        <c:v>Journée 2</c:v>
                      </c:pt>
                      <c:pt idx="2">
                        <c:v>Journée 3</c:v>
                      </c:pt>
                      <c:pt idx="3">
                        <c:v>Journée 4</c:v>
                      </c:pt>
                      <c:pt idx="4">
                        <c:v>Journée 5</c:v>
                      </c:pt>
                      <c:pt idx="5">
                        <c:v>Journée 6</c:v>
                      </c:pt>
                    </c:strCache>
                  </c:strRef>
                </c:cat>
                <c:val>
                  <c:numRef>
                    <c:extLst xmlns:c15="http://schemas.microsoft.com/office/drawing/2012/chart">
                      <c:ext xmlns:c15="http://schemas.microsoft.com/office/drawing/2012/chart" uri="{02D57815-91ED-43cb-92C2-25804820EDAC}">
                        <c15:formulaRef>
                          <c15:sqref>Feuil6!$C$22:$H$22</c15:sqref>
                        </c15:formulaRef>
                      </c:ext>
                    </c:extLst>
                    <c:numCache>
                      <c:formatCode>General</c:formatCode>
                      <c:ptCount val="6"/>
                      <c:pt idx="0">
                        <c:v>8.08</c:v>
                      </c:pt>
                      <c:pt idx="1">
                        <c:v>5.55</c:v>
                      </c:pt>
                      <c:pt idx="2">
                        <c:v>7.7</c:v>
                      </c:pt>
                      <c:pt idx="3">
                        <c:v>10.74</c:v>
                      </c:pt>
                      <c:pt idx="4">
                        <c:v>5.08</c:v>
                      </c:pt>
                      <c:pt idx="5">
                        <c:v>15.94</c:v>
                      </c:pt>
                    </c:numCache>
                  </c:numRef>
                </c:val>
                <c:smooth val="0"/>
                <c:extLst xmlns:c15="http://schemas.microsoft.com/office/drawing/2012/chart">
                  <c:ext xmlns:c16="http://schemas.microsoft.com/office/drawing/2014/chart" uri="{C3380CC4-5D6E-409C-BE32-E72D297353CC}">
                    <c16:uniqueId val="{00000015-ACC4-4BE4-B0A6-40C2897BB18F}"/>
                  </c:ext>
                </c:extLst>
              </c15:ser>
            </c15:filteredLineSeries>
          </c:ext>
        </c:extLst>
      </c:lineChart>
      <c:catAx>
        <c:axId val="667682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472"/>
        <c:crosses val="autoZero"/>
        <c:auto val="1"/>
        <c:lblAlgn val="ctr"/>
        <c:lblOffset val="100"/>
        <c:noMultiLvlLbl val="0"/>
      </c:catAx>
      <c:valAx>
        <c:axId val="6676824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crossAx val="66768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642FF-89EE-40DB-B031-1C310C0D80B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D390A426-619F-45BD-B8F3-3FB71DAD1153}">
      <dgm:prSet phldrT="[Texte]" phldr="0"/>
      <dgm:spPr/>
      <dgm:t>
        <a:bodyPr/>
        <a:lstStyle/>
        <a:p>
          <a:r>
            <a:rPr lang="fr-FR" dirty="0"/>
            <a:t>1) Bouton qui appelle la fenêtre</a:t>
          </a:r>
        </a:p>
      </dgm:t>
    </dgm:pt>
    <dgm:pt modelId="{9BE9A87E-9609-4229-ACC1-6F37AF64893C}" type="parTrans" cxnId="{6F25FF8E-1C12-4D9D-B640-571D2920C872}">
      <dgm:prSet/>
      <dgm:spPr/>
      <dgm:t>
        <a:bodyPr/>
        <a:lstStyle/>
        <a:p>
          <a:endParaRPr lang="fr-FR"/>
        </a:p>
      </dgm:t>
    </dgm:pt>
    <dgm:pt modelId="{CB26E6F2-5F46-414B-ABAE-9018E7AB2C1A}" type="sibTrans" cxnId="{6F25FF8E-1C12-4D9D-B640-571D2920C872}">
      <dgm:prSet/>
      <dgm:spPr/>
      <dgm:t>
        <a:bodyPr/>
        <a:lstStyle/>
        <a:p>
          <a:endParaRPr lang="fr-FR"/>
        </a:p>
      </dgm:t>
    </dgm:pt>
    <dgm:pt modelId="{12D4FCE0-F747-47E7-9F89-2B6B111485DD}">
      <dgm:prSet phldrT="[Texte]" phldr="0"/>
      <dgm:spPr/>
      <dgm:t>
        <a:bodyPr/>
        <a:lstStyle/>
        <a:p>
          <a:r>
            <a:rPr lang="fr-FR" dirty="0"/>
            <a:t>2) Fenêtre qui permet à l’utilisateur la saisie</a:t>
          </a:r>
        </a:p>
      </dgm:t>
    </dgm:pt>
    <dgm:pt modelId="{C72E62C3-C54F-4064-A6C8-AA29772AA0B9}" type="parTrans" cxnId="{8905E4E9-93F9-49E2-88BB-BE30C8751379}">
      <dgm:prSet/>
      <dgm:spPr/>
      <dgm:t>
        <a:bodyPr/>
        <a:lstStyle/>
        <a:p>
          <a:endParaRPr lang="fr-FR"/>
        </a:p>
      </dgm:t>
    </dgm:pt>
    <dgm:pt modelId="{AA4000BD-C243-4817-89B1-34A271E92C99}" type="sibTrans" cxnId="{8905E4E9-93F9-49E2-88BB-BE30C8751379}">
      <dgm:prSet/>
      <dgm:spPr/>
      <dgm:t>
        <a:bodyPr/>
        <a:lstStyle/>
        <a:p>
          <a:endParaRPr lang="fr-FR"/>
        </a:p>
      </dgm:t>
    </dgm:pt>
    <dgm:pt modelId="{7789A756-B9E3-4BEB-A0F1-A7936189A8FE}">
      <dgm:prSet phldrT="[Texte]" phldr="0"/>
      <dgm:spPr/>
      <dgm:t>
        <a:bodyPr/>
        <a:lstStyle/>
        <a:p>
          <a:r>
            <a:rPr lang="fr-FR" dirty="0"/>
            <a:t>3) Bouton dans la fenêtre qui envoi les données vers une méthode dans une feuille</a:t>
          </a:r>
        </a:p>
      </dgm:t>
    </dgm:pt>
    <dgm:pt modelId="{065BCD89-0861-4E23-A386-0A690C3BC9D5}" type="parTrans" cxnId="{A23532D4-F2CA-4766-88FD-591752F3D5EF}">
      <dgm:prSet/>
      <dgm:spPr/>
      <dgm:t>
        <a:bodyPr/>
        <a:lstStyle/>
        <a:p>
          <a:endParaRPr lang="fr-FR"/>
        </a:p>
      </dgm:t>
    </dgm:pt>
    <dgm:pt modelId="{987F8D6D-9A9E-4E73-8A3C-F6DB7C5BB369}" type="sibTrans" cxnId="{A23532D4-F2CA-4766-88FD-591752F3D5EF}">
      <dgm:prSet/>
      <dgm:spPr/>
      <dgm:t>
        <a:bodyPr/>
        <a:lstStyle/>
        <a:p>
          <a:endParaRPr lang="fr-FR"/>
        </a:p>
      </dgm:t>
    </dgm:pt>
    <dgm:pt modelId="{ECFD6E51-7649-46E6-98B4-3505E21ACA18}">
      <dgm:prSet phldrT="[Texte]" phldr="0"/>
      <dgm:spPr/>
      <dgm:t>
        <a:bodyPr/>
        <a:lstStyle/>
        <a:p>
          <a:r>
            <a:rPr lang="fr-FR" dirty="0"/>
            <a:t>4) Méthode dans la feuille qui persiste les données sur la feuille</a:t>
          </a:r>
        </a:p>
      </dgm:t>
    </dgm:pt>
    <dgm:pt modelId="{5CE5E152-5412-4C4F-B750-15E177699CC1}" type="parTrans" cxnId="{159B8533-69DE-4023-916B-36950C4DA3C0}">
      <dgm:prSet/>
      <dgm:spPr/>
      <dgm:t>
        <a:bodyPr/>
        <a:lstStyle/>
        <a:p>
          <a:endParaRPr lang="fr-FR"/>
        </a:p>
      </dgm:t>
    </dgm:pt>
    <dgm:pt modelId="{E73444BB-46B6-4062-A22B-69D5FA80AE65}" type="sibTrans" cxnId="{159B8533-69DE-4023-916B-36950C4DA3C0}">
      <dgm:prSet/>
      <dgm:spPr/>
      <dgm:t>
        <a:bodyPr/>
        <a:lstStyle/>
        <a:p>
          <a:endParaRPr lang="fr-FR"/>
        </a:p>
      </dgm:t>
    </dgm:pt>
    <dgm:pt modelId="{30D6D823-36A9-4644-9A37-5DC7CE2573A3}" type="pres">
      <dgm:prSet presAssocID="{9B0642FF-89EE-40DB-B031-1C310C0D80B6}" presName="Name0" presStyleCnt="0">
        <dgm:presLayoutVars>
          <dgm:dir/>
          <dgm:resizeHandles val="exact"/>
        </dgm:presLayoutVars>
      </dgm:prSet>
      <dgm:spPr/>
    </dgm:pt>
    <dgm:pt modelId="{82CA80CD-AEEC-406F-9FBF-2FB64E3D79A0}" type="pres">
      <dgm:prSet presAssocID="{D390A426-619F-45BD-B8F3-3FB71DAD1153}" presName="node" presStyleLbl="node1" presStyleIdx="0" presStyleCnt="4">
        <dgm:presLayoutVars>
          <dgm:bulletEnabled val="1"/>
        </dgm:presLayoutVars>
      </dgm:prSet>
      <dgm:spPr/>
    </dgm:pt>
    <dgm:pt modelId="{899874DE-8E70-4E27-8B95-A60FD9D3C2E1}" type="pres">
      <dgm:prSet presAssocID="{CB26E6F2-5F46-414B-ABAE-9018E7AB2C1A}" presName="sibTrans" presStyleCnt="0"/>
      <dgm:spPr/>
    </dgm:pt>
    <dgm:pt modelId="{E2CDCD20-B4AE-48DE-97CE-122D121C3717}" type="pres">
      <dgm:prSet presAssocID="{12D4FCE0-F747-47E7-9F89-2B6B111485DD}" presName="node" presStyleLbl="node1" presStyleIdx="1" presStyleCnt="4">
        <dgm:presLayoutVars>
          <dgm:bulletEnabled val="1"/>
        </dgm:presLayoutVars>
      </dgm:prSet>
      <dgm:spPr/>
    </dgm:pt>
    <dgm:pt modelId="{7238DF3C-A1FB-4CB7-9D79-48EC04E21590}" type="pres">
      <dgm:prSet presAssocID="{AA4000BD-C243-4817-89B1-34A271E92C99}" presName="sibTrans" presStyleCnt="0"/>
      <dgm:spPr/>
    </dgm:pt>
    <dgm:pt modelId="{3E6717E2-F41D-4A62-BC7F-43486990B995}" type="pres">
      <dgm:prSet presAssocID="{7789A756-B9E3-4BEB-A0F1-A7936189A8FE}" presName="node" presStyleLbl="node1" presStyleIdx="2" presStyleCnt="4">
        <dgm:presLayoutVars>
          <dgm:bulletEnabled val="1"/>
        </dgm:presLayoutVars>
      </dgm:prSet>
      <dgm:spPr/>
    </dgm:pt>
    <dgm:pt modelId="{5A19E87C-7390-47AF-A5C0-98B7BBF815BD}" type="pres">
      <dgm:prSet presAssocID="{987F8D6D-9A9E-4E73-8A3C-F6DB7C5BB369}" presName="sibTrans" presStyleCnt="0"/>
      <dgm:spPr/>
    </dgm:pt>
    <dgm:pt modelId="{2F0C1083-8605-4163-8F48-D96B358E26ED}" type="pres">
      <dgm:prSet presAssocID="{ECFD6E51-7649-46E6-98B4-3505E21ACA18}" presName="node" presStyleLbl="node1" presStyleIdx="3" presStyleCnt="4">
        <dgm:presLayoutVars>
          <dgm:bulletEnabled val="1"/>
        </dgm:presLayoutVars>
      </dgm:prSet>
      <dgm:spPr/>
    </dgm:pt>
  </dgm:ptLst>
  <dgm:cxnLst>
    <dgm:cxn modelId="{159B8533-69DE-4023-916B-36950C4DA3C0}" srcId="{9B0642FF-89EE-40DB-B031-1C310C0D80B6}" destId="{ECFD6E51-7649-46E6-98B4-3505E21ACA18}" srcOrd="3" destOrd="0" parTransId="{5CE5E152-5412-4C4F-B750-15E177699CC1}" sibTransId="{E73444BB-46B6-4062-A22B-69D5FA80AE65}"/>
    <dgm:cxn modelId="{D20FC456-A032-4489-8770-4EC422D05370}" type="presOf" srcId="{9B0642FF-89EE-40DB-B031-1C310C0D80B6}" destId="{30D6D823-36A9-4644-9A37-5DC7CE2573A3}" srcOrd="0" destOrd="0" presId="urn:microsoft.com/office/officeart/2005/8/layout/hList6"/>
    <dgm:cxn modelId="{713C368C-76EF-4A4A-A77B-FEB8D1AB8170}" type="presOf" srcId="{12D4FCE0-F747-47E7-9F89-2B6B111485DD}" destId="{E2CDCD20-B4AE-48DE-97CE-122D121C3717}" srcOrd="0" destOrd="0" presId="urn:microsoft.com/office/officeart/2005/8/layout/hList6"/>
    <dgm:cxn modelId="{6F25FF8E-1C12-4D9D-B640-571D2920C872}" srcId="{9B0642FF-89EE-40DB-B031-1C310C0D80B6}" destId="{D390A426-619F-45BD-B8F3-3FB71DAD1153}" srcOrd="0" destOrd="0" parTransId="{9BE9A87E-9609-4229-ACC1-6F37AF64893C}" sibTransId="{CB26E6F2-5F46-414B-ABAE-9018E7AB2C1A}"/>
    <dgm:cxn modelId="{E34A5898-94FF-4EB0-974B-73AEF49F69EB}" type="presOf" srcId="{D390A426-619F-45BD-B8F3-3FB71DAD1153}" destId="{82CA80CD-AEEC-406F-9FBF-2FB64E3D79A0}" srcOrd="0" destOrd="0" presId="urn:microsoft.com/office/officeart/2005/8/layout/hList6"/>
    <dgm:cxn modelId="{D1643EAB-BC62-41EC-86E9-6F33FEE525D1}" type="presOf" srcId="{7789A756-B9E3-4BEB-A0F1-A7936189A8FE}" destId="{3E6717E2-F41D-4A62-BC7F-43486990B995}" srcOrd="0" destOrd="0" presId="urn:microsoft.com/office/officeart/2005/8/layout/hList6"/>
    <dgm:cxn modelId="{A23532D4-F2CA-4766-88FD-591752F3D5EF}" srcId="{9B0642FF-89EE-40DB-B031-1C310C0D80B6}" destId="{7789A756-B9E3-4BEB-A0F1-A7936189A8FE}" srcOrd="2" destOrd="0" parTransId="{065BCD89-0861-4E23-A386-0A690C3BC9D5}" sibTransId="{987F8D6D-9A9E-4E73-8A3C-F6DB7C5BB369}"/>
    <dgm:cxn modelId="{2DAC65D7-09F8-468D-B003-6FDF289B8026}" type="presOf" srcId="{ECFD6E51-7649-46E6-98B4-3505E21ACA18}" destId="{2F0C1083-8605-4163-8F48-D96B358E26ED}" srcOrd="0" destOrd="0" presId="urn:microsoft.com/office/officeart/2005/8/layout/hList6"/>
    <dgm:cxn modelId="{8905E4E9-93F9-49E2-88BB-BE30C8751379}" srcId="{9B0642FF-89EE-40DB-B031-1C310C0D80B6}" destId="{12D4FCE0-F747-47E7-9F89-2B6B111485DD}" srcOrd="1" destOrd="0" parTransId="{C72E62C3-C54F-4064-A6C8-AA29772AA0B9}" sibTransId="{AA4000BD-C243-4817-89B1-34A271E92C99}"/>
    <dgm:cxn modelId="{C109C1DE-4C08-4D89-B433-B99A57443B39}" type="presParOf" srcId="{30D6D823-36A9-4644-9A37-5DC7CE2573A3}" destId="{82CA80CD-AEEC-406F-9FBF-2FB64E3D79A0}" srcOrd="0" destOrd="0" presId="urn:microsoft.com/office/officeart/2005/8/layout/hList6"/>
    <dgm:cxn modelId="{86CF36C7-C87B-41ED-87DB-4D77725BCFB2}" type="presParOf" srcId="{30D6D823-36A9-4644-9A37-5DC7CE2573A3}" destId="{899874DE-8E70-4E27-8B95-A60FD9D3C2E1}" srcOrd="1" destOrd="0" presId="urn:microsoft.com/office/officeart/2005/8/layout/hList6"/>
    <dgm:cxn modelId="{7B02E524-BE4B-4D66-B923-C36566F47F45}" type="presParOf" srcId="{30D6D823-36A9-4644-9A37-5DC7CE2573A3}" destId="{E2CDCD20-B4AE-48DE-97CE-122D121C3717}" srcOrd="2" destOrd="0" presId="urn:microsoft.com/office/officeart/2005/8/layout/hList6"/>
    <dgm:cxn modelId="{EAA36319-9444-44EB-87F1-9B5B6E97EC1C}" type="presParOf" srcId="{30D6D823-36A9-4644-9A37-5DC7CE2573A3}" destId="{7238DF3C-A1FB-4CB7-9D79-48EC04E21590}" srcOrd="3" destOrd="0" presId="urn:microsoft.com/office/officeart/2005/8/layout/hList6"/>
    <dgm:cxn modelId="{DFD4324B-E53E-41E0-9533-0A83E2E2ADB1}" type="presParOf" srcId="{30D6D823-36A9-4644-9A37-5DC7CE2573A3}" destId="{3E6717E2-F41D-4A62-BC7F-43486990B995}" srcOrd="4" destOrd="0" presId="urn:microsoft.com/office/officeart/2005/8/layout/hList6"/>
    <dgm:cxn modelId="{91CDEDCD-8D43-4FBA-9680-A45CC040FD47}" type="presParOf" srcId="{30D6D823-36A9-4644-9A37-5DC7CE2573A3}" destId="{5A19E87C-7390-47AF-A5C0-98B7BBF815BD}" srcOrd="5" destOrd="0" presId="urn:microsoft.com/office/officeart/2005/8/layout/hList6"/>
    <dgm:cxn modelId="{BB9DB893-920B-4C70-8229-430C7D56254C}" type="presParOf" srcId="{30D6D823-36A9-4644-9A37-5DC7CE2573A3}" destId="{2F0C1083-8605-4163-8F48-D96B358E26ED}"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A80CD-AEEC-406F-9FBF-2FB64E3D79A0}">
      <dsp:nvSpPr>
        <dsp:cNvPr id="0" name=""/>
        <dsp:cNvSpPr/>
      </dsp:nvSpPr>
      <dsp:spPr>
        <a:xfrm rot="16200000">
          <a:off x="204285" y="-201769"/>
          <a:ext cx="2065521" cy="24690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626" bIns="0" numCol="1" spcCol="1270" anchor="ctr" anchorCtr="0">
          <a:noAutofit/>
        </a:bodyPr>
        <a:lstStyle/>
        <a:p>
          <a:pPr marL="0" lvl="0" indent="0" algn="ctr" defTabSz="755650">
            <a:lnSpc>
              <a:spcPct val="90000"/>
            </a:lnSpc>
            <a:spcBef>
              <a:spcPct val="0"/>
            </a:spcBef>
            <a:spcAft>
              <a:spcPct val="35000"/>
            </a:spcAft>
            <a:buNone/>
          </a:pPr>
          <a:r>
            <a:rPr lang="fr-FR" sz="1700" kern="1200" dirty="0"/>
            <a:t>1) Bouton qui appelle la fenêtre</a:t>
          </a:r>
        </a:p>
      </dsp:txBody>
      <dsp:txXfrm rot="5400000">
        <a:off x="2516" y="413104"/>
        <a:ext cx="2469059" cy="1239313"/>
      </dsp:txXfrm>
    </dsp:sp>
    <dsp:sp modelId="{E2CDCD20-B4AE-48DE-97CE-122D121C3717}">
      <dsp:nvSpPr>
        <dsp:cNvPr id="0" name=""/>
        <dsp:cNvSpPr/>
      </dsp:nvSpPr>
      <dsp:spPr>
        <a:xfrm rot="16200000">
          <a:off x="2858524" y="-201769"/>
          <a:ext cx="2065521" cy="24690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626" bIns="0" numCol="1" spcCol="1270" anchor="ctr" anchorCtr="0">
          <a:noAutofit/>
        </a:bodyPr>
        <a:lstStyle/>
        <a:p>
          <a:pPr marL="0" lvl="0" indent="0" algn="ctr" defTabSz="755650">
            <a:lnSpc>
              <a:spcPct val="90000"/>
            </a:lnSpc>
            <a:spcBef>
              <a:spcPct val="0"/>
            </a:spcBef>
            <a:spcAft>
              <a:spcPct val="35000"/>
            </a:spcAft>
            <a:buNone/>
          </a:pPr>
          <a:r>
            <a:rPr lang="fr-FR" sz="1700" kern="1200" dirty="0"/>
            <a:t>2) Fenêtre qui permet à l’utilisateur la saisie</a:t>
          </a:r>
        </a:p>
      </dsp:txBody>
      <dsp:txXfrm rot="5400000">
        <a:off x="2656755" y="413104"/>
        <a:ext cx="2469059" cy="1239313"/>
      </dsp:txXfrm>
    </dsp:sp>
    <dsp:sp modelId="{3E6717E2-F41D-4A62-BC7F-43486990B995}">
      <dsp:nvSpPr>
        <dsp:cNvPr id="0" name=""/>
        <dsp:cNvSpPr/>
      </dsp:nvSpPr>
      <dsp:spPr>
        <a:xfrm rot="16200000">
          <a:off x="5512763" y="-201769"/>
          <a:ext cx="2065521" cy="24690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626" bIns="0" numCol="1" spcCol="1270" anchor="ctr" anchorCtr="0">
          <a:noAutofit/>
        </a:bodyPr>
        <a:lstStyle/>
        <a:p>
          <a:pPr marL="0" lvl="0" indent="0" algn="ctr" defTabSz="755650">
            <a:lnSpc>
              <a:spcPct val="90000"/>
            </a:lnSpc>
            <a:spcBef>
              <a:spcPct val="0"/>
            </a:spcBef>
            <a:spcAft>
              <a:spcPct val="35000"/>
            </a:spcAft>
            <a:buNone/>
          </a:pPr>
          <a:r>
            <a:rPr lang="fr-FR" sz="1700" kern="1200" dirty="0"/>
            <a:t>3) Bouton dans la fenêtre qui envoi les données vers une méthode dans une feuille</a:t>
          </a:r>
        </a:p>
      </dsp:txBody>
      <dsp:txXfrm rot="5400000">
        <a:off x="5310994" y="413104"/>
        <a:ext cx="2469059" cy="1239313"/>
      </dsp:txXfrm>
    </dsp:sp>
    <dsp:sp modelId="{2F0C1083-8605-4163-8F48-D96B358E26ED}">
      <dsp:nvSpPr>
        <dsp:cNvPr id="0" name=""/>
        <dsp:cNvSpPr/>
      </dsp:nvSpPr>
      <dsp:spPr>
        <a:xfrm rot="16200000">
          <a:off x="8167002" y="-201769"/>
          <a:ext cx="2065521" cy="24690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10626" bIns="0" numCol="1" spcCol="1270" anchor="ctr" anchorCtr="0">
          <a:noAutofit/>
        </a:bodyPr>
        <a:lstStyle/>
        <a:p>
          <a:pPr marL="0" lvl="0" indent="0" algn="ctr" defTabSz="755650">
            <a:lnSpc>
              <a:spcPct val="90000"/>
            </a:lnSpc>
            <a:spcBef>
              <a:spcPct val="0"/>
            </a:spcBef>
            <a:spcAft>
              <a:spcPct val="35000"/>
            </a:spcAft>
            <a:buNone/>
          </a:pPr>
          <a:r>
            <a:rPr lang="fr-FR" sz="1700" kern="1200" dirty="0"/>
            <a:t>4) Méthode dans la feuille qui persiste les données sur la feuille</a:t>
          </a:r>
        </a:p>
      </dsp:txBody>
      <dsp:txXfrm rot="5400000">
        <a:off x="7965233" y="413104"/>
        <a:ext cx="2469059" cy="123931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6E3D-B29C-4DC3-993C-375FA914F5C9}" type="datetimeFigureOut">
              <a:rPr lang="fr-FR" smtClean="0"/>
              <a:t>20/10/2025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FB0CF-CB18-42D3-BDF5-194AAA18BAFF}" type="slidenum">
              <a:rPr lang="fr-FR" smtClean="0"/>
              <a:t>‹N°›</a:t>
            </a:fld>
            <a:endParaRPr lang="fr-FR"/>
          </a:p>
        </p:txBody>
      </p:sp>
    </p:spTree>
    <p:extLst>
      <p:ext uri="{BB962C8B-B14F-4D97-AF65-F5344CB8AC3E}">
        <p14:creationId xmlns:p14="http://schemas.microsoft.com/office/powerpoint/2010/main" val="309081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Remarque : Numéros sur les lignes et les colonnes</a:t>
            </a:r>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7</a:t>
            </a:fld>
            <a:endParaRPr lang="fr-FR"/>
          </a:p>
        </p:txBody>
      </p:sp>
    </p:spTree>
    <p:extLst>
      <p:ext uri="{BB962C8B-B14F-4D97-AF65-F5344CB8AC3E}">
        <p14:creationId xmlns:p14="http://schemas.microsoft.com/office/powerpoint/2010/main" val="295806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10</a:t>
            </a:fld>
            <a:endParaRPr lang="fr-FR"/>
          </a:p>
        </p:txBody>
      </p:sp>
    </p:spTree>
    <p:extLst>
      <p:ext uri="{BB962C8B-B14F-4D97-AF65-F5344CB8AC3E}">
        <p14:creationId xmlns:p14="http://schemas.microsoft.com/office/powerpoint/2010/main" val="35953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11</a:t>
            </a:fld>
            <a:endParaRPr lang="fr-FR"/>
          </a:p>
        </p:txBody>
      </p:sp>
    </p:spTree>
    <p:extLst>
      <p:ext uri="{BB962C8B-B14F-4D97-AF65-F5344CB8AC3E}">
        <p14:creationId xmlns:p14="http://schemas.microsoft.com/office/powerpoint/2010/main" val="395257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15</a:t>
            </a:fld>
            <a:endParaRPr lang="fr-FR"/>
          </a:p>
        </p:txBody>
      </p:sp>
    </p:spTree>
    <p:extLst>
      <p:ext uri="{BB962C8B-B14F-4D97-AF65-F5344CB8AC3E}">
        <p14:creationId xmlns:p14="http://schemas.microsoft.com/office/powerpoint/2010/main" val="128495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44</a:t>
            </a:fld>
            <a:endParaRPr lang="fr-FR"/>
          </a:p>
        </p:txBody>
      </p:sp>
    </p:spTree>
    <p:extLst>
      <p:ext uri="{BB962C8B-B14F-4D97-AF65-F5344CB8AC3E}">
        <p14:creationId xmlns:p14="http://schemas.microsoft.com/office/powerpoint/2010/main" val="2336417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113</a:t>
            </a:fld>
            <a:endParaRPr lang="fr-FR"/>
          </a:p>
        </p:txBody>
      </p:sp>
    </p:spTree>
    <p:extLst>
      <p:ext uri="{BB962C8B-B14F-4D97-AF65-F5344CB8AC3E}">
        <p14:creationId xmlns:p14="http://schemas.microsoft.com/office/powerpoint/2010/main" val="179188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122</a:t>
            </a:fld>
            <a:endParaRPr lang="fr-FR"/>
          </a:p>
        </p:txBody>
      </p:sp>
    </p:spTree>
    <p:extLst>
      <p:ext uri="{BB962C8B-B14F-4D97-AF65-F5344CB8AC3E}">
        <p14:creationId xmlns:p14="http://schemas.microsoft.com/office/powerpoint/2010/main" val="147423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159</a:t>
            </a:fld>
            <a:endParaRPr lang="fr-FR"/>
          </a:p>
        </p:txBody>
      </p:sp>
    </p:spTree>
    <p:extLst>
      <p:ext uri="{BB962C8B-B14F-4D97-AF65-F5344CB8AC3E}">
        <p14:creationId xmlns:p14="http://schemas.microsoft.com/office/powerpoint/2010/main" val="98595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BFB0CF-CB18-42D3-BDF5-194AAA18BAFF}" type="slidenum">
              <a:rPr lang="fr-FR" smtClean="0"/>
              <a:t>165</a:t>
            </a:fld>
            <a:endParaRPr lang="fr-FR"/>
          </a:p>
        </p:txBody>
      </p:sp>
    </p:spTree>
    <p:extLst>
      <p:ext uri="{BB962C8B-B14F-4D97-AF65-F5344CB8AC3E}">
        <p14:creationId xmlns:p14="http://schemas.microsoft.com/office/powerpoint/2010/main" val="312776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BC4174-C81D-455C-A7CB-49168807A6A6}"/>
              </a:ext>
            </a:extLst>
          </p:cNvPr>
          <p:cNvSpPr/>
          <p:nvPr userDrawn="1"/>
        </p:nvSpPr>
        <p:spPr>
          <a:xfrm>
            <a:off x="1" y="6252308"/>
            <a:ext cx="12191999" cy="60569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4BADED6-3E69-43C9-ABAE-57EB93D0B8C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2ACA3C8-A2F8-4EAB-9000-2CE1E73DF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6598166-445D-49D8-B695-B2FC19EB835D}"/>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5" name="Espace réservé du pied de page 4">
            <a:extLst>
              <a:ext uri="{FF2B5EF4-FFF2-40B4-BE49-F238E27FC236}">
                <a16:creationId xmlns:a16="http://schemas.microsoft.com/office/drawing/2014/main" id="{8B9841F4-B603-44A8-B3B2-EE0D6D598A8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E410549-5D90-482A-8D88-B44967CF93F8}"/>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89105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A97369-1E3E-45C6-AE64-4DFC6EA3F6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8D683D-124A-4B07-9FE7-253EB0E9AD8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727352-7BEB-46AB-9FF3-C2ED4C8508DE}"/>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5" name="Espace réservé du pied de page 4">
            <a:extLst>
              <a:ext uri="{FF2B5EF4-FFF2-40B4-BE49-F238E27FC236}">
                <a16:creationId xmlns:a16="http://schemas.microsoft.com/office/drawing/2014/main" id="{435BD57B-C236-4C69-B523-67B12DFBC82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DF80A6F-352B-45C2-A460-2CF25D8C9740}"/>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01777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2299478-6FB3-4BDD-B877-E9B9BF4D54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51287A-2F9B-4536-AAC0-FCABFCDA2C3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489226-2FDD-4930-86C9-EE649330FA5C}"/>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5" name="Espace réservé du pied de page 4">
            <a:extLst>
              <a:ext uri="{FF2B5EF4-FFF2-40B4-BE49-F238E27FC236}">
                <a16:creationId xmlns:a16="http://schemas.microsoft.com/office/drawing/2014/main" id="{84CF0616-C985-4995-AD48-8D885048426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85C6715-30F1-436F-997C-8E7B8A104C84}"/>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328776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E57FD1-B63E-45EB-BE5C-8271207D4638}"/>
              </a:ext>
            </a:extLst>
          </p:cNvPr>
          <p:cNvSpPr/>
          <p:nvPr userDrawn="1"/>
        </p:nvSpPr>
        <p:spPr>
          <a:xfrm>
            <a:off x="1" y="6252308"/>
            <a:ext cx="12191999" cy="60569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4EF6A34-01C7-40C2-80DE-98BA43C6F67B}"/>
              </a:ext>
            </a:extLst>
          </p:cNvPr>
          <p:cNvSpPr>
            <a:spLocks noGrp="1"/>
          </p:cNvSpPr>
          <p:nvPr>
            <p:ph type="title"/>
          </p:nvPr>
        </p:nvSpPr>
        <p:spPr>
          <a:xfrm>
            <a:off x="838200" y="896603"/>
            <a:ext cx="10515600" cy="794085"/>
          </a:xfr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156E4470-08C7-47E9-BE57-A797D2C25FC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7AD27D-5B56-4B05-960D-41360B5A445E}"/>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5" name="Espace réservé du pied de page 4">
            <a:extLst>
              <a:ext uri="{FF2B5EF4-FFF2-40B4-BE49-F238E27FC236}">
                <a16:creationId xmlns:a16="http://schemas.microsoft.com/office/drawing/2014/main" id="{FBF2A575-0E62-4811-BE9A-532C9770E11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D38C95D-1F9D-4B1A-8BA6-2039A73E207D}"/>
              </a:ext>
            </a:extLst>
          </p:cNvPr>
          <p:cNvSpPr>
            <a:spLocks noGrp="1"/>
          </p:cNvSpPr>
          <p:nvPr>
            <p:ph type="sldNum" sz="quarter" idx="12"/>
          </p:nvPr>
        </p:nvSpPr>
        <p:spPr/>
        <p:txBody>
          <a:bodyPr/>
          <a:lstStyle/>
          <a:p>
            <a:fld id="{31F32F92-EE91-4398-9F0C-F978B6C7B454}" type="slidenum">
              <a:rPr lang="fr-FR" smtClean="0"/>
              <a:t>‹N°›</a:t>
            </a:fld>
            <a:endParaRPr lang="fr-FR" dirty="0"/>
          </a:p>
        </p:txBody>
      </p:sp>
      <p:sp>
        <p:nvSpPr>
          <p:cNvPr id="10" name="Date Placeholder 3">
            <a:extLst>
              <a:ext uri="{FF2B5EF4-FFF2-40B4-BE49-F238E27FC236}">
                <a16:creationId xmlns:a16="http://schemas.microsoft.com/office/drawing/2014/main" id="{23395EAD-FCA0-41A2-96FF-A0983EDA68B0}"/>
              </a:ext>
            </a:extLst>
          </p:cNvPr>
          <p:cNvSpPr txBox="1">
            <a:spLocks/>
          </p:cNvSpPr>
          <p:nvPr userDrawn="1"/>
        </p:nvSpPr>
        <p:spPr>
          <a:xfrm>
            <a:off x="10328467" y="192284"/>
            <a:ext cx="1654426" cy="18925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FF8E0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B71238-6186-4FC1-968F-5F61676D77C9}" type="datetime2">
              <a:rPr lang="fr-FR" smtClean="0"/>
              <a:pPr/>
              <a:t>lundi 20 octobre 2025</a:t>
            </a:fld>
            <a:endParaRPr lang="en-US" dirty="0"/>
          </a:p>
        </p:txBody>
      </p:sp>
      <p:pic>
        <p:nvPicPr>
          <p:cNvPr id="1026" name="Picture 2" descr="HELLO MY SOFT">
            <a:extLst>
              <a:ext uri="{FF2B5EF4-FFF2-40B4-BE49-F238E27FC236}">
                <a16:creationId xmlns:a16="http://schemas.microsoft.com/office/drawing/2014/main" id="{E1F1E3A0-FDBF-488A-AA7C-6FD9180D3C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107" y="136525"/>
            <a:ext cx="680640" cy="54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9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ECE75-59E8-47F7-AE4D-EDDBBC42827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332C10-1894-4A4F-B457-67EBDAFED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1852A73F-E888-4D65-9B3D-1F8D7416E6A1}"/>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5" name="Espace réservé du pied de page 4">
            <a:extLst>
              <a:ext uri="{FF2B5EF4-FFF2-40B4-BE49-F238E27FC236}">
                <a16:creationId xmlns:a16="http://schemas.microsoft.com/office/drawing/2014/main" id="{19B36303-946E-4C5B-82CD-2736E18B1FF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466D838-4C5C-4EBE-AE1D-CEC63EE2AAAE}"/>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51283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0682EF-175B-48A0-893C-A9D455B5B239}"/>
              </a:ext>
            </a:extLst>
          </p:cNvPr>
          <p:cNvSpPr/>
          <p:nvPr userDrawn="1"/>
        </p:nvSpPr>
        <p:spPr>
          <a:xfrm>
            <a:off x="1" y="6252308"/>
            <a:ext cx="12191999" cy="60569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9A70941-FD18-44A0-8C37-855300E373B1}"/>
              </a:ext>
            </a:extLst>
          </p:cNvPr>
          <p:cNvSpPr>
            <a:spLocks noGrp="1"/>
          </p:cNvSpPr>
          <p:nvPr>
            <p:ph type="title"/>
          </p:nvPr>
        </p:nvSpPr>
        <p:spPr>
          <a:xfrm>
            <a:off x="838200" y="906374"/>
            <a:ext cx="10515600" cy="784314"/>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8FD3349D-C367-4A41-967E-CA104EA8ADE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4774F54-8DAA-4943-B85D-42C57790167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828F9DE-0366-4F24-BACD-972ABC5BBB07}"/>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6" name="Espace réservé du pied de page 5">
            <a:extLst>
              <a:ext uri="{FF2B5EF4-FFF2-40B4-BE49-F238E27FC236}">
                <a16:creationId xmlns:a16="http://schemas.microsoft.com/office/drawing/2014/main" id="{BD5A4DE3-8C42-4F4D-9FA9-C6486407FD09}"/>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D5A2A25A-54E6-4056-AF26-EBDEDD089ED7}"/>
              </a:ext>
            </a:extLst>
          </p:cNvPr>
          <p:cNvSpPr>
            <a:spLocks noGrp="1"/>
          </p:cNvSpPr>
          <p:nvPr>
            <p:ph type="sldNum" sz="quarter" idx="12"/>
          </p:nvPr>
        </p:nvSpPr>
        <p:spPr/>
        <p:txBody>
          <a:bodyPr/>
          <a:lstStyle/>
          <a:p>
            <a:fld id="{31F32F92-EE91-4398-9F0C-F978B6C7B454}" type="slidenum">
              <a:rPr lang="fr-FR" smtClean="0"/>
              <a:t>‹N°›</a:t>
            </a:fld>
            <a:endParaRPr lang="fr-FR" dirty="0"/>
          </a:p>
        </p:txBody>
      </p:sp>
      <p:sp>
        <p:nvSpPr>
          <p:cNvPr id="10" name="Date Placeholder 3">
            <a:extLst>
              <a:ext uri="{FF2B5EF4-FFF2-40B4-BE49-F238E27FC236}">
                <a16:creationId xmlns:a16="http://schemas.microsoft.com/office/drawing/2014/main" id="{B917B925-5A1F-435F-B51A-9165B5B3754B}"/>
              </a:ext>
            </a:extLst>
          </p:cNvPr>
          <p:cNvSpPr txBox="1">
            <a:spLocks/>
          </p:cNvSpPr>
          <p:nvPr userDrawn="1"/>
        </p:nvSpPr>
        <p:spPr>
          <a:xfrm>
            <a:off x="10328467" y="192284"/>
            <a:ext cx="1654426" cy="189254"/>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rgbClr val="FF8E0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B71238-6186-4FC1-968F-5F61676D77C9}" type="datetime2">
              <a:rPr lang="fr-FR" smtClean="0"/>
              <a:pPr/>
              <a:t>lundi 20 octobre 2025</a:t>
            </a:fld>
            <a:endParaRPr lang="en-US" dirty="0"/>
          </a:p>
        </p:txBody>
      </p:sp>
      <p:pic>
        <p:nvPicPr>
          <p:cNvPr id="13" name="Picture 2" descr="HELLO MY SOFT">
            <a:extLst>
              <a:ext uri="{FF2B5EF4-FFF2-40B4-BE49-F238E27FC236}">
                <a16:creationId xmlns:a16="http://schemas.microsoft.com/office/drawing/2014/main" id="{F06FE501-D59C-4DBF-AAE9-C925CAF485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107" y="136525"/>
            <a:ext cx="680640" cy="54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108D3-C989-4C18-BF8B-31A0983426A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1A443E6-103C-4BEE-ABC5-B027795D0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E06F1D5-A723-4E8E-AA39-EBD59CE6C60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7CCA8AE-FD90-4118-B118-6EBF61803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735F5B0-3956-4DDE-8529-33331959D1C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B9D03F7-0B1C-4DFF-BC7F-C1DE8079C8BD}"/>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8" name="Espace réservé du pied de page 7">
            <a:extLst>
              <a:ext uri="{FF2B5EF4-FFF2-40B4-BE49-F238E27FC236}">
                <a16:creationId xmlns:a16="http://schemas.microsoft.com/office/drawing/2014/main" id="{31F9AB6A-5D94-40B2-A33F-87965CABCD9D}"/>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0B065EEA-96C9-4E0A-BF0C-432768B8A0D9}"/>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428589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438B2-20E2-4990-86C8-F71180771A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A388AFE-B146-41FC-9B25-E01D9351068C}"/>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4" name="Espace réservé du pied de page 3">
            <a:extLst>
              <a:ext uri="{FF2B5EF4-FFF2-40B4-BE49-F238E27FC236}">
                <a16:creationId xmlns:a16="http://schemas.microsoft.com/office/drawing/2014/main" id="{C5676F50-73F1-4CBB-8E5D-1761B3A10315}"/>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5149C282-F399-4F9C-90AC-1282FAB04BEA}"/>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329712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3474A6-EEE4-4B6B-87B3-CF63FA18B04F}"/>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3" name="Espace réservé du pied de page 2">
            <a:extLst>
              <a:ext uri="{FF2B5EF4-FFF2-40B4-BE49-F238E27FC236}">
                <a16:creationId xmlns:a16="http://schemas.microsoft.com/office/drawing/2014/main" id="{86EFEF88-ED7F-4F43-80FD-CD24356FD0D7}"/>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CBD40EF-E62B-411F-ABB5-E2276639D60A}"/>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396611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6680E-C4BA-4E2A-92E1-CE825FDECD0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9318B9D-D0CC-43FD-936E-CC87447ED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57B724-7D6E-42A1-A0A2-A250956C7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7B9F9BA-F32F-48E2-A5A8-1DBEE36DC22B}"/>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6" name="Espace réservé du pied de page 5">
            <a:extLst>
              <a:ext uri="{FF2B5EF4-FFF2-40B4-BE49-F238E27FC236}">
                <a16:creationId xmlns:a16="http://schemas.microsoft.com/office/drawing/2014/main" id="{10FA4A75-4C7D-42D3-97E8-2C1014DDBA7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9DB0D5B-AEFB-4F47-A6BF-4FAC3B1CDC96}"/>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64591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0F26A-1D12-4361-B30D-66115C7971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1D54D6-F0F5-473D-9A54-15114B372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E019217-45D3-4CCA-89D8-DE4F3BD05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4965C6-3C25-49B3-90BC-7BF97908574A}"/>
              </a:ext>
            </a:extLst>
          </p:cNvPr>
          <p:cNvSpPr>
            <a:spLocks noGrp="1"/>
          </p:cNvSpPr>
          <p:nvPr>
            <p:ph type="dt" sz="half" idx="10"/>
          </p:nvPr>
        </p:nvSpPr>
        <p:spPr/>
        <p:txBody>
          <a:bodyPr/>
          <a:lstStyle/>
          <a:p>
            <a:fld id="{C57EE6AC-75B7-4175-916B-9B233C33B894}" type="datetimeFigureOut">
              <a:rPr lang="fr-FR" smtClean="0"/>
              <a:t>20/10/2025</a:t>
            </a:fld>
            <a:endParaRPr lang="fr-FR" dirty="0"/>
          </a:p>
        </p:txBody>
      </p:sp>
      <p:sp>
        <p:nvSpPr>
          <p:cNvPr id="6" name="Espace réservé du pied de page 5">
            <a:extLst>
              <a:ext uri="{FF2B5EF4-FFF2-40B4-BE49-F238E27FC236}">
                <a16:creationId xmlns:a16="http://schemas.microsoft.com/office/drawing/2014/main" id="{2F2396B9-C26C-42E5-9596-1C3BA3539F2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0C42136-B582-42BA-A0A0-38F2D3F39873}"/>
              </a:ext>
            </a:extLst>
          </p:cNvPr>
          <p:cNvSpPr>
            <a:spLocks noGrp="1"/>
          </p:cNvSpPr>
          <p:nvPr>
            <p:ph type="sldNum" sz="quarter" idx="12"/>
          </p:nvPr>
        </p:nvSpPr>
        <p:spPr/>
        <p:txBody>
          <a:bodyPr/>
          <a:lstStyle/>
          <a:p>
            <a:fld id="{31F32F92-EE91-4398-9F0C-F978B6C7B454}" type="slidenum">
              <a:rPr lang="fr-FR" smtClean="0"/>
              <a:t>‹N°›</a:t>
            </a:fld>
            <a:endParaRPr lang="fr-FR" dirty="0"/>
          </a:p>
        </p:txBody>
      </p:sp>
    </p:spTree>
    <p:extLst>
      <p:ext uri="{BB962C8B-B14F-4D97-AF65-F5344CB8AC3E}">
        <p14:creationId xmlns:p14="http://schemas.microsoft.com/office/powerpoint/2010/main" val="233774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CDD142-AB63-49AA-A4FE-60D71F0AD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2595C32-B1DB-4744-8F45-857B3A7DA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85A706-145F-471C-9A93-6F5E8DED2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EE6AC-75B7-4175-916B-9B233C33B894}" type="datetimeFigureOut">
              <a:rPr lang="fr-FR" smtClean="0"/>
              <a:t>20/10/2025</a:t>
            </a:fld>
            <a:endParaRPr lang="fr-FR" dirty="0"/>
          </a:p>
        </p:txBody>
      </p:sp>
      <p:sp>
        <p:nvSpPr>
          <p:cNvPr id="5" name="Espace réservé du pied de page 4">
            <a:extLst>
              <a:ext uri="{FF2B5EF4-FFF2-40B4-BE49-F238E27FC236}">
                <a16:creationId xmlns:a16="http://schemas.microsoft.com/office/drawing/2014/main" id="{6E6512CA-3099-476A-A2FF-D09569B72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DC8E1EA6-0CCC-4E83-A565-C96C4D3FA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32F92-EE91-4398-9F0C-F978B6C7B454}" type="slidenum">
              <a:rPr lang="fr-FR" smtClean="0"/>
              <a:t>‹N°›</a:t>
            </a:fld>
            <a:endParaRPr lang="fr-FR" dirty="0"/>
          </a:p>
        </p:txBody>
      </p:sp>
    </p:spTree>
    <p:extLst>
      <p:ext uri="{BB962C8B-B14F-4D97-AF65-F5344CB8AC3E}">
        <p14:creationId xmlns:p14="http://schemas.microsoft.com/office/powerpoint/2010/main" val="140599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s://openclassrooms.com/fr/courses/825502-analysez-des-donnees-avec-excel/823059-le-vba-un-langage-oriente-objet"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140FD-30CD-4A45-A02B-B6AB5A55E0B6}"/>
              </a:ext>
            </a:extLst>
          </p:cNvPr>
          <p:cNvSpPr>
            <a:spLocks noGrp="1"/>
          </p:cNvSpPr>
          <p:nvPr>
            <p:ph type="ctrTitle"/>
          </p:nvPr>
        </p:nvSpPr>
        <p:spPr/>
        <p:txBody>
          <a:bodyPr/>
          <a:lstStyle/>
          <a:p>
            <a:r>
              <a:rPr lang="fr-FR" dirty="0"/>
              <a:t>Excel</a:t>
            </a:r>
          </a:p>
        </p:txBody>
      </p:sp>
      <p:sp>
        <p:nvSpPr>
          <p:cNvPr id="3" name="Sous-titre 2">
            <a:extLst>
              <a:ext uri="{FF2B5EF4-FFF2-40B4-BE49-F238E27FC236}">
                <a16:creationId xmlns:a16="http://schemas.microsoft.com/office/drawing/2014/main" id="{EF65E6DE-ED0C-4783-951D-439DE9360169}"/>
              </a:ext>
            </a:extLst>
          </p:cNvPr>
          <p:cNvSpPr>
            <a:spLocks noGrp="1"/>
          </p:cNvSpPr>
          <p:nvPr>
            <p:ph type="subTitle" idx="1"/>
          </p:nvPr>
        </p:nvSpPr>
        <p:spPr/>
        <p:txBody>
          <a:bodyPr/>
          <a:lstStyle/>
          <a:p>
            <a:r>
              <a:rPr lang="fr-FR" dirty="0"/>
              <a:t>Maitrisez un outil sans limite</a:t>
            </a:r>
          </a:p>
          <a:p>
            <a:r>
              <a:rPr lang="fr-FR" dirty="0"/>
              <a:t>Les bases</a:t>
            </a:r>
          </a:p>
        </p:txBody>
      </p:sp>
    </p:spTree>
    <p:extLst>
      <p:ext uri="{BB962C8B-B14F-4D97-AF65-F5344CB8AC3E}">
        <p14:creationId xmlns:p14="http://schemas.microsoft.com/office/powerpoint/2010/main" val="141986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E6A75-EC5C-4C51-9C80-73981A71C610}"/>
              </a:ext>
            </a:extLst>
          </p:cNvPr>
          <p:cNvSpPr>
            <a:spLocks noGrp="1"/>
          </p:cNvSpPr>
          <p:nvPr>
            <p:ph type="title"/>
          </p:nvPr>
        </p:nvSpPr>
        <p:spPr/>
        <p:txBody>
          <a:bodyPr/>
          <a:lstStyle/>
          <a:p>
            <a:r>
              <a:rPr lang="fr-FR" dirty="0"/>
              <a:t>Présentation de l’interface – Menu ruban</a:t>
            </a:r>
          </a:p>
        </p:txBody>
      </p:sp>
      <p:pic>
        <p:nvPicPr>
          <p:cNvPr id="4" name="Espace réservé du contenu 3">
            <a:extLst>
              <a:ext uri="{FF2B5EF4-FFF2-40B4-BE49-F238E27FC236}">
                <a16:creationId xmlns:a16="http://schemas.microsoft.com/office/drawing/2014/main" id="{875C90A5-230E-47B8-AD9A-B9FF8C7D0F37}"/>
              </a:ext>
            </a:extLst>
          </p:cNvPr>
          <p:cNvPicPr>
            <a:picLocks noGrp="1" noChangeAspect="1"/>
          </p:cNvPicPr>
          <p:nvPr>
            <p:ph idx="1"/>
          </p:nvPr>
        </p:nvPicPr>
        <p:blipFill>
          <a:blip r:embed="rId3"/>
          <a:stretch>
            <a:fillRect/>
          </a:stretch>
        </p:blipFill>
        <p:spPr>
          <a:xfrm>
            <a:off x="1148381" y="2875554"/>
            <a:ext cx="9895238" cy="1247619"/>
          </a:xfrm>
          <a:prstGeom prst="rect">
            <a:avLst/>
          </a:prstGeom>
        </p:spPr>
      </p:pic>
      <p:sp>
        <p:nvSpPr>
          <p:cNvPr id="5" name="ZoneTexte 4">
            <a:extLst>
              <a:ext uri="{FF2B5EF4-FFF2-40B4-BE49-F238E27FC236}">
                <a16:creationId xmlns:a16="http://schemas.microsoft.com/office/drawing/2014/main" id="{D2531F68-6376-41FB-B65C-956BA4F8E6E6}"/>
              </a:ext>
            </a:extLst>
          </p:cNvPr>
          <p:cNvSpPr txBox="1"/>
          <p:nvPr/>
        </p:nvSpPr>
        <p:spPr>
          <a:xfrm>
            <a:off x="2371268" y="1741174"/>
            <a:ext cx="3773662" cy="369332"/>
          </a:xfrm>
          <a:prstGeom prst="rect">
            <a:avLst/>
          </a:prstGeom>
          <a:noFill/>
        </p:spPr>
        <p:txBody>
          <a:bodyPr wrap="none" rtlCol="0">
            <a:spAutoFit/>
          </a:bodyPr>
          <a:lstStyle/>
          <a:p>
            <a:pPr algn="ctr"/>
            <a:r>
              <a:rPr lang="fr-FR" dirty="0">
                <a:solidFill>
                  <a:srgbClr val="002060"/>
                </a:solidFill>
              </a:rPr>
              <a:t>Les onglets subdivisent le menu ruban</a:t>
            </a:r>
          </a:p>
        </p:txBody>
      </p:sp>
      <p:cxnSp>
        <p:nvCxnSpPr>
          <p:cNvPr id="6" name="Connecteur droit avec flèche 5">
            <a:extLst>
              <a:ext uri="{FF2B5EF4-FFF2-40B4-BE49-F238E27FC236}">
                <a16:creationId xmlns:a16="http://schemas.microsoft.com/office/drawing/2014/main" id="{8178F0E3-89F1-44AE-8603-8202504BABB1}"/>
              </a:ext>
            </a:extLst>
          </p:cNvPr>
          <p:cNvCxnSpPr>
            <a:cxnSpLocks/>
            <a:stCxn id="5" idx="2"/>
          </p:cNvCxnSpPr>
          <p:nvPr/>
        </p:nvCxnSpPr>
        <p:spPr>
          <a:xfrm flipH="1">
            <a:off x="2067339" y="2110506"/>
            <a:ext cx="2190760" cy="99537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0590302F-A7F4-4384-9EA3-480C3EDB688C}"/>
              </a:ext>
            </a:extLst>
          </p:cNvPr>
          <p:cNvCxnSpPr>
            <a:cxnSpLocks/>
            <a:stCxn id="5" idx="2"/>
          </p:cNvCxnSpPr>
          <p:nvPr/>
        </p:nvCxnSpPr>
        <p:spPr>
          <a:xfrm flipH="1">
            <a:off x="2787926" y="2110506"/>
            <a:ext cx="1470173" cy="92247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3DB860B-BD4E-42FA-B051-671CFF58B665}"/>
              </a:ext>
            </a:extLst>
          </p:cNvPr>
          <p:cNvCxnSpPr>
            <a:cxnSpLocks/>
            <a:stCxn id="5" idx="2"/>
          </p:cNvCxnSpPr>
          <p:nvPr/>
        </p:nvCxnSpPr>
        <p:spPr>
          <a:xfrm flipH="1">
            <a:off x="3627783" y="2110506"/>
            <a:ext cx="630316" cy="87482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49BC450-7FC7-4333-9D6D-46D014B01435}"/>
              </a:ext>
            </a:extLst>
          </p:cNvPr>
          <p:cNvCxnSpPr>
            <a:cxnSpLocks/>
            <a:stCxn id="5" idx="2"/>
          </p:cNvCxnSpPr>
          <p:nvPr/>
        </p:nvCxnSpPr>
        <p:spPr>
          <a:xfrm>
            <a:off x="4258099" y="2110506"/>
            <a:ext cx="25560" cy="80847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ADE0E9E-554D-4A6B-836B-AB3B263AE810}"/>
              </a:ext>
            </a:extLst>
          </p:cNvPr>
          <p:cNvCxnSpPr>
            <a:cxnSpLocks/>
            <a:stCxn id="5" idx="2"/>
          </p:cNvCxnSpPr>
          <p:nvPr/>
        </p:nvCxnSpPr>
        <p:spPr>
          <a:xfrm>
            <a:off x="4258099" y="2110506"/>
            <a:ext cx="700085" cy="8668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D441113-42EA-4976-9CEE-B0B1DE8A9A44}"/>
              </a:ext>
            </a:extLst>
          </p:cNvPr>
          <p:cNvCxnSpPr>
            <a:cxnSpLocks/>
            <a:stCxn id="5" idx="2"/>
          </p:cNvCxnSpPr>
          <p:nvPr/>
        </p:nvCxnSpPr>
        <p:spPr>
          <a:xfrm>
            <a:off x="4258099" y="2110506"/>
            <a:ext cx="1238210" cy="8668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CB45143-F864-47F4-8F51-874866BC7AF8}"/>
              </a:ext>
            </a:extLst>
          </p:cNvPr>
          <p:cNvCxnSpPr>
            <a:cxnSpLocks/>
            <a:stCxn id="5" idx="2"/>
            <a:endCxn id="4" idx="0"/>
          </p:cNvCxnSpPr>
          <p:nvPr/>
        </p:nvCxnSpPr>
        <p:spPr>
          <a:xfrm>
            <a:off x="4258099" y="2110506"/>
            <a:ext cx="1837901" cy="7650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0424CCE2-BFD5-440F-A54C-EDAA8F6377CD}"/>
              </a:ext>
            </a:extLst>
          </p:cNvPr>
          <p:cNvCxnSpPr>
            <a:cxnSpLocks/>
            <a:stCxn id="5" idx="2"/>
          </p:cNvCxnSpPr>
          <p:nvPr/>
        </p:nvCxnSpPr>
        <p:spPr>
          <a:xfrm>
            <a:off x="4258099" y="2110506"/>
            <a:ext cx="2644863" cy="81616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C8EB7E3C-A2AE-4B94-BFFA-D3760A27DF42}"/>
              </a:ext>
            </a:extLst>
          </p:cNvPr>
          <p:cNvCxnSpPr>
            <a:cxnSpLocks/>
            <a:stCxn id="5" idx="2"/>
          </p:cNvCxnSpPr>
          <p:nvPr/>
        </p:nvCxnSpPr>
        <p:spPr>
          <a:xfrm>
            <a:off x="4258099" y="2110506"/>
            <a:ext cx="3675804" cy="7650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A1CB5B35-E540-4462-989E-20A4D961731E}"/>
              </a:ext>
            </a:extLst>
          </p:cNvPr>
          <p:cNvSpPr txBox="1"/>
          <p:nvPr/>
        </p:nvSpPr>
        <p:spPr>
          <a:xfrm>
            <a:off x="2948790" y="5230310"/>
            <a:ext cx="4319324" cy="369332"/>
          </a:xfrm>
          <a:prstGeom prst="rect">
            <a:avLst/>
          </a:prstGeom>
          <a:noFill/>
        </p:spPr>
        <p:txBody>
          <a:bodyPr wrap="none" rtlCol="0">
            <a:spAutoFit/>
          </a:bodyPr>
          <a:lstStyle/>
          <a:p>
            <a:r>
              <a:rPr lang="fr-FR" dirty="0">
                <a:solidFill>
                  <a:srgbClr val="002060"/>
                </a:solidFill>
              </a:rPr>
              <a:t>Un onglet est lui-même subdivisé en groupe</a:t>
            </a:r>
          </a:p>
        </p:txBody>
      </p:sp>
      <p:cxnSp>
        <p:nvCxnSpPr>
          <p:cNvPr id="37" name="Connecteur droit avec flèche 36">
            <a:extLst>
              <a:ext uri="{FF2B5EF4-FFF2-40B4-BE49-F238E27FC236}">
                <a16:creationId xmlns:a16="http://schemas.microsoft.com/office/drawing/2014/main" id="{9D43DF74-15C3-4A5E-A717-8FFC17B577DA}"/>
              </a:ext>
            </a:extLst>
          </p:cNvPr>
          <p:cNvCxnSpPr>
            <a:cxnSpLocks/>
            <a:stCxn id="36" idx="0"/>
          </p:cNvCxnSpPr>
          <p:nvPr/>
        </p:nvCxnSpPr>
        <p:spPr>
          <a:xfrm flipH="1" flipV="1">
            <a:off x="1874520" y="4084482"/>
            <a:ext cx="3233932"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DB02CB6B-1951-4D65-B7D5-06F2864F5CF7}"/>
              </a:ext>
            </a:extLst>
          </p:cNvPr>
          <p:cNvCxnSpPr>
            <a:cxnSpLocks/>
            <a:stCxn id="36" idx="0"/>
          </p:cNvCxnSpPr>
          <p:nvPr/>
        </p:nvCxnSpPr>
        <p:spPr>
          <a:xfrm flipH="1" flipV="1">
            <a:off x="3096622" y="4092470"/>
            <a:ext cx="2011830" cy="11378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A6944E93-5EE5-441C-BBE1-2BBD1E1F4CAD}"/>
              </a:ext>
            </a:extLst>
          </p:cNvPr>
          <p:cNvCxnSpPr>
            <a:cxnSpLocks/>
            <a:stCxn id="36" idx="0"/>
          </p:cNvCxnSpPr>
          <p:nvPr/>
        </p:nvCxnSpPr>
        <p:spPr>
          <a:xfrm flipH="1" flipV="1">
            <a:off x="4687826" y="4084482"/>
            <a:ext cx="420626"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4706E0F4-02D7-4A1E-B247-82A61F457A3D}"/>
              </a:ext>
            </a:extLst>
          </p:cNvPr>
          <p:cNvCxnSpPr>
            <a:cxnSpLocks/>
            <a:stCxn id="36" idx="0"/>
          </p:cNvCxnSpPr>
          <p:nvPr/>
        </p:nvCxnSpPr>
        <p:spPr>
          <a:xfrm flipV="1">
            <a:off x="5108452" y="4084482"/>
            <a:ext cx="775714"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7D53E27A-CB66-4D88-A729-8ED740E7D6D6}"/>
              </a:ext>
            </a:extLst>
          </p:cNvPr>
          <p:cNvCxnSpPr>
            <a:cxnSpLocks/>
            <a:stCxn id="36" idx="0"/>
          </p:cNvCxnSpPr>
          <p:nvPr/>
        </p:nvCxnSpPr>
        <p:spPr>
          <a:xfrm flipV="1">
            <a:off x="5108452" y="4084482"/>
            <a:ext cx="2159662"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7732C59E-6A91-4CB9-9FF6-FB71858C6ACC}"/>
              </a:ext>
            </a:extLst>
          </p:cNvPr>
          <p:cNvCxnSpPr>
            <a:cxnSpLocks/>
            <a:stCxn id="36" idx="0"/>
          </p:cNvCxnSpPr>
          <p:nvPr/>
        </p:nvCxnSpPr>
        <p:spPr>
          <a:xfrm flipV="1">
            <a:off x="5108452" y="4084482"/>
            <a:ext cx="3589020"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F3C558A3-0A74-4A1C-BB4C-C25CF3529CA8}"/>
              </a:ext>
            </a:extLst>
          </p:cNvPr>
          <p:cNvCxnSpPr>
            <a:cxnSpLocks/>
            <a:stCxn id="36" idx="0"/>
          </p:cNvCxnSpPr>
          <p:nvPr/>
        </p:nvCxnSpPr>
        <p:spPr>
          <a:xfrm flipV="1">
            <a:off x="5108452" y="4084482"/>
            <a:ext cx="4393773" cy="11458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C525673C-3BB0-4B8E-8BD5-91DD9FCFE00A}"/>
              </a:ext>
            </a:extLst>
          </p:cNvPr>
          <p:cNvSpPr txBox="1"/>
          <p:nvPr/>
        </p:nvSpPr>
        <p:spPr>
          <a:xfrm>
            <a:off x="2948790" y="5599642"/>
            <a:ext cx="8907930" cy="646331"/>
          </a:xfrm>
          <a:prstGeom prst="rect">
            <a:avLst/>
          </a:prstGeom>
          <a:noFill/>
        </p:spPr>
        <p:txBody>
          <a:bodyPr wrap="square" rtlCol="0">
            <a:spAutoFit/>
          </a:bodyPr>
          <a:lstStyle/>
          <a:p>
            <a:r>
              <a:rPr lang="fr-FR" dirty="0">
                <a:solidFill>
                  <a:srgbClr val="002060"/>
                </a:solidFill>
              </a:rPr>
              <a:t>Enfin, compte tenu du grand nombre de fonctionnalités, une partie d’entre elles sont cachées et sont accessible via la petite flèche en bas à droite de chaque groupe.</a:t>
            </a:r>
          </a:p>
        </p:txBody>
      </p:sp>
    </p:spTree>
    <p:extLst>
      <p:ext uri="{BB962C8B-B14F-4D97-AF65-F5344CB8AC3E}">
        <p14:creationId xmlns:p14="http://schemas.microsoft.com/office/powerpoint/2010/main" val="34285542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F925B-354F-43D0-A287-D35453CF2C53}"/>
              </a:ext>
            </a:extLst>
          </p:cNvPr>
          <p:cNvSpPr>
            <a:spLocks noGrp="1"/>
          </p:cNvSpPr>
          <p:nvPr>
            <p:ph type="title"/>
          </p:nvPr>
        </p:nvSpPr>
        <p:spPr/>
        <p:txBody>
          <a:bodyPr>
            <a:normAutofit fontScale="90000"/>
          </a:bodyPr>
          <a:lstStyle/>
          <a:p>
            <a:r>
              <a:rPr lang="fr-FR" dirty="0"/>
              <a:t>Importation de données en provenance d’un fichier</a:t>
            </a:r>
          </a:p>
        </p:txBody>
      </p:sp>
      <p:pic>
        <p:nvPicPr>
          <p:cNvPr id="5" name="Espace réservé du contenu 4">
            <a:extLst>
              <a:ext uri="{FF2B5EF4-FFF2-40B4-BE49-F238E27FC236}">
                <a16:creationId xmlns:a16="http://schemas.microsoft.com/office/drawing/2014/main" id="{62B87D79-5464-422A-8E40-9ED0B1763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95" y="1882246"/>
            <a:ext cx="6923809" cy="4238095"/>
          </a:xfrm>
        </p:spPr>
      </p:pic>
    </p:spTree>
    <p:extLst>
      <p:ext uri="{BB962C8B-B14F-4D97-AF65-F5344CB8AC3E}">
        <p14:creationId xmlns:p14="http://schemas.microsoft.com/office/powerpoint/2010/main" val="441796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E9C86-0D62-4916-B67D-E797315456E8}"/>
              </a:ext>
            </a:extLst>
          </p:cNvPr>
          <p:cNvSpPr>
            <a:spLocks noGrp="1"/>
          </p:cNvSpPr>
          <p:nvPr>
            <p:ph type="title"/>
          </p:nvPr>
        </p:nvSpPr>
        <p:spPr/>
        <p:txBody>
          <a:bodyPr>
            <a:normAutofit fontScale="90000"/>
          </a:bodyPr>
          <a:lstStyle/>
          <a:p>
            <a:r>
              <a:rPr lang="fr-FR" sz="4400" kern="1200" dirty="0">
                <a:solidFill>
                  <a:schemeClr val="tx1"/>
                </a:solidFill>
                <a:effectLst/>
                <a:latin typeface="+mj-lt"/>
                <a:ea typeface="+mj-ea"/>
                <a:cs typeface="+mj-cs"/>
              </a:rPr>
              <a:t>Importation de données en provenance d’un fichier</a:t>
            </a:r>
            <a:endParaRPr lang="fr-FR" dirty="0"/>
          </a:p>
        </p:txBody>
      </p:sp>
      <p:pic>
        <p:nvPicPr>
          <p:cNvPr id="5" name="Espace réservé du contenu 4">
            <a:extLst>
              <a:ext uri="{FF2B5EF4-FFF2-40B4-BE49-F238E27FC236}">
                <a16:creationId xmlns:a16="http://schemas.microsoft.com/office/drawing/2014/main" id="{AFE955FA-3365-4558-8D7D-2202E034F0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95" y="1882246"/>
            <a:ext cx="6923809" cy="4238095"/>
          </a:xfrm>
        </p:spPr>
      </p:pic>
    </p:spTree>
    <p:extLst>
      <p:ext uri="{BB962C8B-B14F-4D97-AF65-F5344CB8AC3E}">
        <p14:creationId xmlns:p14="http://schemas.microsoft.com/office/powerpoint/2010/main" val="90630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1575F-7585-4D07-A845-201FFDBCE5C3}"/>
              </a:ext>
            </a:extLst>
          </p:cNvPr>
          <p:cNvSpPr>
            <a:spLocks noGrp="1"/>
          </p:cNvSpPr>
          <p:nvPr>
            <p:ph type="title"/>
          </p:nvPr>
        </p:nvSpPr>
        <p:spPr/>
        <p:txBody>
          <a:bodyPr>
            <a:normAutofit fontScale="90000"/>
          </a:bodyPr>
          <a:lstStyle/>
          <a:p>
            <a:r>
              <a:rPr lang="fr-FR" dirty="0"/>
              <a:t>Importation de données en provenance d’un fichier</a:t>
            </a:r>
          </a:p>
        </p:txBody>
      </p:sp>
      <p:sp>
        <p:nvSpPr>
          <p:cNvPr id="3" name="Espace réservé du contenu 2">
            <a:extLst>
              <a:ext uri="{FF2B5EF4-FFF2-40B4-BE49-F238E27FC236}">
                <a16:creationId xmlns:a16="http://schemas.microsoft.com/office/drawing/2014/main" id="{E3618283-446A-4E17-B6B7-C5DFEF67D6E3}"/>
              </a:ext>
            </a:extLst>
          </p:cNvPr>
          <p:cNvSpPr>
            <a:spLocks noGrp="1"/>
          </p:cNvSpPr>
          <p:nvPr>
            <p:ph idx="1"/>
          </p:nvPr>
        </p:nvSpPr>
        <p:spPr/>
        <p:txBody>
          <a:bodyPr/>
          <a:lstStyle/>
          <a:p>
            <a:r>
              <a:rPr lang="fr-FR" dirty="0"/>
              <a:t>Exercice</a:t>
            </a:r>
          </a:p>
          <a:p>
            <a:pPr lvl="1"/>
            <a:r>
              <a:rPr lang="fr-FR" dirty="0"/>
              <a:t>Importer le fichier Liste.txt comme précédemment</a:t>
            </a:r>
          </a:p>
          <a:p>
            <a:pPr lvl="1"/>
            <a:r>
              <a:rPr lang="fr-FR" dirty="0"/>
              <a:t>Importer de nouveau le fichier en réalisant un copier-coller puis en utilisant la fonction « Convertir » du menu fichier.</a:t>
            </a:r>
          </a:p>
        </p:txBody>
      </p:sp>
    </p:spTree>
    <p:extLst>
      <p:ext uri="{BB962C8B-B14F-4D97-AF65-F5344CB8AC3E}">
        <p14:creationId xmlns:p14="http://schemas.microsoft.com/office/powerpoint/2010/main" val="17922245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99B00-FE2D-4BBD-8829-F7265564D76F}"/>
              </a:ext>
            </a:extLst>
          </p:cNvPr>
          <p:cNvSpPr>
            <a:spLocks noGrp="1"/>
          </p:cNvSpPr>
          <p:nvPr>
            <p:ph type="title"/>
          </p:nvPr>
        </p:nvSpPr>
        <p:spPr/>
        <p:txBody>
          <a:bodyPr/>
          <a:lstStyle/>
          <a:p>
            <a:r>
              <a:rPr lang="fr-FR" dirty="0"/>
              <a:t>Les tableaux croisés dynamiques</a:t>
            </a:r>
          </a:p>
        </p:txBody>
      </p:sp>
      <p:sp>
        <p:nvSpPr>
          <p:cNvPr id="3" name="Espace réservé du contenu 2">
            <a:extLst>
              <a:ext uri="{FF2B5EF4-FFF2-40B4-BE49-F238E27FC236}">
                <a16:creationId xmlns:a16="http://schemas.microsoft.com/office/drawing/2014/main" id="{78AFB6F6-9200-4979-9AE8-053EB0623848}"/>
              </a:ext>
            </a:extLst>
          </p:cNvPr>
          <p:cNvSpPr>
            <a:spLocks noGrp="1"/>
          </p:cNvSpPr>
          <p:nvPr>
            <p:ph idx="1"/>
          </p:nvPr>
        </p:nvSpPr>
        <p:spPr/>
        <p:txBody>
          <a:bodyPr/>
          <a:lstStyle/>
          <a:p>
            <a:r>
              <a:rPr lang="fr-FR" dirty="0"/>
              <a:t>Prérequis : une liste de données avec des étiquettes réparties sur plusieurs colonnes.</a:t>
            </a:r>
          </a:p>
          <a:p>
            <a:r>
              <a:rPr lang="fr-FR" dirty="0"/>
              <a:t>Objectif : croiser des données</a:t>
            </a:r>
          </a:p>
          <a:p>
            <a:r>
              <a:rPr lang="fr-FR" dirty="0"/>
              <a:t>L’analyse par tableau croisé dynamique (TCD) d’Excel permet d’analyser une longues liste de données, très longues.</a:t>
            </a:r>
          </a:p>
          <a:p>
            <a:r>
              <a:rPr lang="fr-FR" dirty="0"/>
              <a:t>Sur chaque croisement, on utilise une fonction de synthèse d’Excel.</a:t>
            </a:r>
          </a:p>
          <a:p>
            <a:r>
              <a:rPr lang="fr-FR" dirty="0"/>
              <a:t>Plusieurs outils d’analyse sont combiné sur un même tableau. Il est possible de choisir les lignes, les colonnes, les filtres, les regroupement en sous-totaux, …</a:t>
            </a:r>
          </a:p>
          <a:p>
            <a:pPr marL="0" indent="0">
              <a:buNone/>
            </a:pPr>
            <a:endParaRPr lang="fr-FR" dirty="0"/>
          </a:p>
        </p:txBody>
      </p:sp>
    </p:spTree>
    <p:extLst>
      <p:ext uri="{BB962C8B-B14F-4D97-AF65-F5344CB8AC3E}">
        <p14:creationId xmlns:p14="http://schemas.microsoft.com/office/powerpoint/2010/main" val="42508116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14A4A-6F26-49D3-9274-17BEC54C28AE}"/>
              </a:ext>
            </a:extLst>
          </p:cNvPr>
          <p:cNvSpPr>
            <a:spLocks noGrp="1"/>
          </p:cNvSpPr>
          <p:nvPr>
            <p:ph type="title"/>
          </p:nvPr>
        </p:nvSpPr>
        <p:spPr/>
        <p:txBody>
          <a:bodyPr>
            <a:normAutofit/>
          </a:bodyPr>
          <a:lstStyle/>
          <a:p>
            <a:r>
              <a:rPr lang="fr-FR" dirty="0"/>
              <a:t>Mon premier tableau croisé dynamique</a:t>
            </a:r>
          </a:p>
        </p:txBody>
      </p:sp>
      <p:sp>
        <p:nvSpPr>
          <p:cNvPr id="3" name="Espace réservé du contenu 2">
            <a:extLst>
              <a:ext uri="{FF2B5EF4-FFF2-40B4-BE49-F238E27FC236}">
                <a16:creationId xmlns:a16="http://schemas.microsoft.com/office/drawing/2014/main" id="{CD2D305B-F556-4228-A2ED-645BB4544D14}"/>
              </a:ext>
            </a:extLst>
          </p:cNvPr>
          <p:cNvSpPr>
            <a:spLocks noGrp="1"/>
          </p:cNvSpPr>
          <p:nvPr>
            <p:ph idx="1"/>
          </p:nvPr>
        </p:nvSpPr>
        <p:spPr/>
        <p:txBody>
          <a:bodyPr/>
          <a:lstStyle/>
          <a:p>
            <a:r>
              <a:rPr lang="fr-FR" dirty="0"/>
              <a:t>Se placer sur une feuille Excel qui contient une liste de données</a:t>
            </a:r>
          </a:p>
          <a:p>
            <a:r>
              <a:rPr lang="fr-FR" dirty="0"/>
              <a:t>Depuis le menu Insertion, sélectionner « Tableau croisé dynamique »</a:t>
            </a:r>
          </a:p>
        </p:txBody>
      </p:sp>
      <p:pic>
        <p:nvPicPr>
          <p:cNvPr id="5" name="Image 4">
            <a:extLst>
              <a:ext uri="{FF2B5EF4-FFF2-40B4-BE49-F238E27FC236}">
                <a16:creationId xmlns:a16="http://schemas.microsoft.com/office/drawing/2014/main" id="{5E57C446-45F6-4E43-AAFD-750BFAE8CBAF}"/>
              </a:ext>
            </a:extLst>
          </p:cNvPr>
          <p:cNvPicPr>
            <a:picLocks noChangeAspect="1"/>
          </p:cNvPicPr>
          <p:nvPr/>
        </p:nvPicPr>
        <p:blipFill>
          <a:blip r:embed="rId2"/>
          <a:stretch>
            <a:fillRect/>
          </a:stretch>
        </p:blipFill>
        <p:spPr>
          <a:xfrm>
            <a:off x="1214709" y="2886596"/>
            <a:ext cx="1628775" cy="1352550"/>
          </a:xfrm>
          <a:prstGeom prst="rect">
            <a:avLst/>
          </a:prstGeom>
        </p:spPr>
      </p:pic>
      <p:pic>
        <p:nvPicPr>
          <p:cNvPr id="6" name="Image 5">
            <a:extLst>
              <a:ext uri="{FF2B5EF4-FFF2-40B4-BE49-F238E27FC236}">
                <a16:creationId xmlns:a16="http://schemas.microsoft.com/office/drawing/2014/main" id="{FBD72717-968D-4363-ABDC-50BEF4F782F0}"/>
              </a:ext>
            </a:extLst>
          </p:cNvPr>
          <p:cNvPicPr>
            <a:picLocks noChangeAspect="1"/>
          </p:cNvPicPr>
          <p:nvPr/>
        </p:nvPicPr>
        <p:blipFill>
          <a:blip r:embed="rId3"/>
          <a:stretch>
            <a:fillRect/>
          </a:stretch>
        </p:blipFill>
        <p:spPr>
          <a:xfrm>
            <a:off x="4519476" y="3016250"/>
            <a:ext cx="3867150" cy="3295650"/>
          </a:xfrm>
          <a:prstGeom prst="rect">
            <a:avLst/>
          </a:prstGeom>
        </p:spPr>
      </p:pic>
      <p:sp>
        <p:nvSpPr>
          <p:cNvPr id="7" name="Rectangle : coins arrondis 6">
            <a:extLst>
              <a:ext uri="{FF2B5EF4-FFF2-40B4-BE49-F238E27FC236}">
                <a16:creationId xmlns:a16="http://schemas.microsoft.com/office/drawing/2014/main" id="{1219E6A4-6256-42ED-B40A-668E78DF329F}"/>
              </a:ext>
            </a:extLst>
          </p:cNvPr>
          <p:cNvSpPr/>
          <p:nvPr/>
        </p:nvSpPr>
        <p:spPr>
          <a:xfrm>
            <a:off x="1223277" y="3728991"/>
            <a:ext cx="607699" cy="51015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4B528C5A-606E-42AB-AA2B-E2AAE2918701}"/>
              </a:ext>
            </a:extLst>
          </p:cNvPr>
          <p:cNvCxnSpPr>
            <a:cxnSpLocks/>
            <a:stCxn id="7" idx="3"/>
          </p:cNvCxnSpPr>
          <p:nvPr/>
        </p:nvCxnSpPr>
        <p:spPr>
          <a:xfrm>
            <a:off x="1830976" y="3984069"/>
            <a:ext cx="2619104" cy="2550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A9CC5F4-82FE-4A30-A89E-8A53D8C1D2A4}"/>
              </a:ext>
            </a:extLst>
          </p:cNvPr>
          <p:cNvSpPr txBox="1"/>
          <p:nvPr/>
        </p:nvSpPr>
        <p:spPr>
          <a:xfrm>
            <a:off x="8468095" y="4111607"/>
            <a:ext cx="3493404" cy="1200329"/>
          </a:xfrm>
          <a:prstGeom prst="rect">
            <a:avLst/>
          </a:prstGeom>
          <a:noFill/>
        </p:spPr>
        <p:txBody>
          <a:bodyPr wrap="square" rtlCol="0">
            <a:spAutoFit/>
          </a:bodyPr>
          <a:lstStyle/>
          <a:p>
            <a:pPr algn="ctr"/>
            <a:r>
              <a:rPr lang="fr-FR" dirty="0">
                <a:solidFill>
                  <a:srgbClr val="002060"/>
                </a:solidFill>
              </a:rPr>
              <a:t>Valider la sélection de données et demandez une nouvelle feuille de calcul sur laquelle le tableau croisé dynamique sera créé</a:t>
            </a:r>
          </a:p>
        </p:txBody>
      </p:sp>
    </p:spTree>
    <p:extLst>
      <p:ext uri="{BB962C8B-B14F-4D97-AF65-F5344CB8AC3E}">
        <p14:creationId xmlns:p14="http://schemas.microsoft.com/office/powerpoint/2010/main" val="32836501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F65901-0894-4496-B85D-F76D566CAE43}"/>
              </a:ext>
            </a:extLst>
          </p:cNvPr>
          <p:cNvSpPr>
            <a:spLocks noGrp="1"/>
          </p:cNvSpPr>
          <p:nvPr>
            <p:ph type="title"/>
          </p:nvPr>
        </p:nvSpPr>
        <p:spPr/>
        <p:txBody>
          <a:bodyPr/>
          <a:lstStyle/>
          <a:p>
            <a:r>
              <a:rPr lang="fr-FR" dirty="0"/>
              <a:t>Mon premier tableau croisé dynamique</a:t>
            </a:r>
          </a:p>
        </p:txBody>
      </p:sp>
      <p:pic>
        <p:nvPicPr>
          <p:cNvPr id="4" name="Espace réservé du contenu 3">
            <a:extLst>
              <a:ext uri="{FF2B5EF4-FFF2-40B4-BE49-F238E27FC236}">
                <a16:creationId xmlns:a16="http://schemas.microsoft.com/office/drawing/2014/main" id="{17184BBD-6795-4AE9-B4F8-03531A0A9D4D}"/>
              </a:ext>
            </a:extLst>
          </p:cNvPr>
          <p:cNvPicPr>
            <a:picLocks noGrp="1" noChangeAspect="1"/>
          </p:cNvPicPr>
          <p:nvPr>
            <p:ph idx="1"/>
          </p:nvPr>
        </p:nvPicPr>
        <p:blipFill>
          <a:blip r:embed="rId2"/>
          <a:stretch>
            <a:fillRect/>
          </a:stretch>
        </p:blipFill>
        <p:spPr>
          <a:xfrm>
            <a:off x="4087690" y="1825625"/>
            <a:ext cx="4016619" cy="4351338"/>
          </a:xfrm>
          <a:prstGeom prst="rect">
            <a:avLst/>
          </a:prstGeom>
        </p:spPr>
      </p:pic>
      <p:sp>
        <p:nvSpPr>
          <p:cNvPr id="5" name="Rectangle : coins arrondis 4">
            <a:extLst>
              <a:ext uri="{FF2B5EF4-FFF2-40B4-BE49-F238E27FC236}">
                <a16:creationId xmlns:a16="http://schemas.microsoft.com/office/drawing/2014/main" id="{54DEBC22-4B97-4132-8A4F-1318FB83D2FB}"/>
              </a:ext>
            </a:extLst>
          </p:cNvPr>
          <p:cNvSpPr/>
          <p:nvPr/>
        </p:nvSpPr>
        <p:spPr>
          <a:xfrm>
            <a:off x="4087691" y="2649129"/>
            <a:ext cx="2548240" cy="352783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Zo</a:t>
            </a:r>
            <a:endParaRPr lang="fr-FR" dirty="0"/>
          </a:p>
        </p:txBody>
      </p:sp>
      <p:sp>
        <p:nvSpPr>
          <p:cNvPr id="6" name="Rectangle : coins arrondis 5">
            <a:extLst>
              <a:ext uri="{FF2B5EF4-FFF2-40B4-BE49-F238E27FC236}">
                <a16:creationId xmlns:a16="http://schemas.microsoft.com/office/drawing/2014/main" id="{A4BBE944-311E-4F6F-99CA-6C602D108EEC}"/>
              </a:ext>
            </a:extLst>
          </p:cNvPr>
          <p:cNvSpPr/>
          <p:nvPr/>
        </p:nvSpPr>
        <p:spPr>
          <a:xfrm>
            <a:off x="6635931" y="2649129"/>
            <a:ext cx="1468378" cy="177482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Zo</a:t>
            </a:r>
            <a:endParaRPr lang="fr-FR" dirty="0"/>
          </a:p>
        </p:txBody>
      </p:sp>
      <p:sp>
        <p:nvSpPr>
          <p:cNvPr id="7" name="Rectangle : coins arrondis 6">
            <a:extLst>
              <a:ext uri="{FF2B5EF4-FFF2-40B4-BE49-F238E27FC236}">
                <a16:creationId xmlns:a16="http://schemas.microsoft.com/office/drawing/2014/main" id="{2746D653-DE13-49B7-8F62-2F70BCDFA611}"/>
              </a:ext>
            </a:extLst>
          </p:cNvPr>
          <p:cNvSpPr/>
          <p:nvPr/>
        </p:nvSpPr>
        <p:spPr>
          <a:xfrm>
            <a:off x="6635931" y="4423954"/>
            <a:ext cx="1468378" cy="177482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8375F786-18A1-490B-914E-681EB08AD7B6}"/>
              </a:ext>
            </a:extLst>
          </p:cNvPr>
          <p:cNvSpPr txBox="1"/>
          <p:nvPr/>
        </p:nvSpPr>
        <p:spPr>
          <a:xfrm>
            <a:off x="1238584" y="3777623"/>
            <a:ext cx="1530741" cy="646331"/>
          </a:xfrm>
          <a:prstGeom prst="rect">
            <a:avLst/>
          </a:prstGeom>
          <a:noFill/>
        </p:spPr>
        <p:txBody>
          <a:bodyPr wrap="square" rtlCol="0">
            <a:spAutoFit/>
          </a:bodyPr>
          <a:lstStyle/>
          <a:p>
            <a:pPr algn="ctr"/>
            <a:r>
              <a:rPr lang="fr-FR" dirty="0">
                <a:solidFill>
                  <a:srgbClr val="002060"/>
                </a:solidFill>
              </a:rPr>
              <a:t>Tableau croisé dynamique</a:t>
            </a:r>
          </a:p>
        </p:txBody>
      </p:sp>
      <p:cxnSp>
        <p:nvCxnSpPr>
          <p:cNvPr id="9" name="Connecteur droit avec flèche 8">
            <a:extLst>
              <a:ext uri="{FF2B5EF4-FFF2-40B4-BE49-F238E27FC236}">
                <a16:creationId xmlns:a16="http://schemas.microsoft.com/office/drawing/2014/main" id="{47DC198C-BC12-4C47-9453-D55A8292FE62}"/>
              </a:ext>
            </a:extLst>
          </p:cNvPr>
          <p:cNvCxnSpPr>
            <a:cxnSpLocks/>
            <a:stCxn id="8" idx="3"/>
            <a:endCxn id="5" idx="1"/>
          </p:cNvCxnSpPr>
          <p:nvPr/>
        </p:nvCxnSpPr>
        <p:spPr>
          <a:xfrm>
            <a:off x="2769325" y="4100789"/>
            <a:ext cx="1318366" cy="31225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F46177B-86EC-4BC1-BE0E-35EE9F35462F}"/>
              </a:ext>
            </a:extLst>
          </p:cNvPr>
          <p:cNvSpPr txBox="1"/>
          <p:nvPr/>
        </p:nvSpPr>
        <p:spPr>
          <a:xfrm>
            <a:off x="9422674" y="2890210"/>
            <a:ext cx="1530741" cy="646331"/>
          </a:xfrm>
          <a:prstGeom prst="rect">
            <a:avLst/>
          </a:prstGeom>
          <a:noFill/>
        </p:spPr>
        <p:txBody>
          <a:bodyPr wrap="square" rtlCol="0">
            <a:spAutoFit/>
          </a:bodyPr>
          <a:lstStyle/>
          <a:p>
            <a:pPr algn="ctr"/>
            <a:r>
              <a:rPr lang="fr-FR" dirty="0">
                <a:solidFill>
                  <a:srgbClr val="002060"/>
                </a:solidFill>
              </a:rPr>
              <a:t>Colonnes disponibles</a:t>
            </a:r>
          </a:p>
        </p:txBody>
      </p:sp>
      <p:sp>
        <p:nvSpPr>
          <p:cNvPr id="18" name="ZoneTexte 17">
            <a:extLst>
              <a:ext uri="{FF2B5EF4-FFF2-40B4-BE49-F238E27FC236}">
                <a16:creationId xmlns:a16="http://schemas.microsoft.com/office/drawing/2014/main" id="{F20DCD33-46A7-4D46-81A7-685D5DD778F0}"/>
              </a:ext>
            </a:extLst>
          </p:cNvPr>
          <p:cNvSpPr txBox="1"/>
          <p:nvPr/>
        </p:nvSpPr>
        <p:spPr>
          <a:xfrm>
            <a:off x="9529143" y="4942034"/>
            <a:ext cx="1123406" cy="369332"/>
          </a:xfrm>
          <a:prstGeom prst="rect">
            <a:avLst/>
          </a:prstGeom>
          <a:noFill/>
        </p:spPr>
        <p:txBody>
          <a:bodyPr wrap="square" rtlCol="0">
            <a:spAutoFit/>
          </a:bodyPr>
          <a:lstStyle/>
          <a:p>
            <a:pPr algn="ctr"/>
            <a:r>
              <a:rPr lang="fr-FR" dirty="0">
                <a:solidFill>
                  <a:srgbClr val="002060"/>
                </a:solidFill>
              </a:rPr>
              <a:t>Analyse</a:t>
            </a:r>
          </a:p>
        </p:txBody>
      </p:sp>
      <p:cxnSp>
        <p:nvCxnSpPr>
          <p:cNvPr id="19" name="Connecteur droit avec flèche 18">
            <a:extLst>
              <a:ext uri="{FF2B5EF4-FFF2-40B4-BE49-F238E27FC236}">
                <a16:creationId xmlns:a16="http://schemas.microsoft.com/office/drawing/2014/main" id="{5C53E318-414E-4544-B15E-C6F49A5B43F5}"/>
              </a:ext>
            </a:extLst>
          </p:cNvPr>
          <p:cNvCxnSpPr>
            <a:cxnSpLocks/>
            <a:stCxn id="17" idx="1"/>
            <a:endCxn id="6" idx="3"/>
          </p:cNvCxnSpPr>
          <p:nvPr/>
        </p:nvCxnSpPr>
        <p:spPr>
          <a:xfrm flipH="1">
            <a:off x="8104309" y="3213376"/>
            <a:ext cx="1318365" cy="32316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3A3472E-C706-4B82-B198-55317FFD8DF9}"/>
              </a:ext>
            </a:extLst>
          </p:cNvPr>
          <p:cNvCxnSpPr>
            <a:cxnSpLocks/>
            <a:stCxn id="18" idx="1"/>
            <a:endCxn id="7" idx="3"/>
          </p:cNvCxnSpPr>
          <p:nvPr/>
        </p:nvCxnSpPr>
        <p:spPr>
          <a:xfrm flipH="1">
            <a:off x="8104309" y="5126700"/>
            <a:ext cx="1424834" cy="18466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8814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BBA86-1246-494A-AC72-FFBAB133E987}"/>
              </a:ext>
            </a:extLst>
          </p:cNvPr>
          <p:cNvSpPr>
            <a:spLocks noGrp="1"/>
          </p:cNvSpPr>
          <p:nvPr>
            <p:ph type="title"/>
          </p:nvPr>
        </p:nvSpPr>
        <p:spPr/>
        <p:txBody>
          <a:bodyPr>
            <a:normAutofit fontScale="90000"/>
          </a:bodyPr>
          <a:lstStyle/>
          <a:p>
            <a:r>
              <a:rPr lang="fr-FR" dirty="0"/>
              <a:t>Un premier exemple de tableau croisé dynamique</a:t>
            </a:r>
          </a:p>
        </p:txBody>
      </p:sp>
      <p:sp>
        <p:nvSpPr>
          <p:cNvPr id="5" name="Espace réservé du contenu 4">
            <a:extLst>
              <a:ext uri="{FF2B5EF4-FFF2-40B4-BE49-F238E27FC236}">
                <a16:creationId xmlns:a16="http://schemas.microsoft.com/office/drawing/2014/main" id="{89311932-9A95-49E5-8C2C-EED3DBD5B839}"/>
              </a:ext>
            </a:extLst>
          </p:cNvPr>
          <p:cNvSpPr>
            <a:spLocks noGrp="1"/>
          </p:cNvSpPr>
          <p:nvPr>
            <p:ph sz="half" idx="1"/>
          </p:nvPr>
        </p:nvSpPr>
        <p:spPr/>
        <p:txBody>
          <a:bodyPr/>
          <a:lstStyle/>
          <a:p>
            <a:r>
              <a:rPr lang="fr-FR" dirty="0"/>
              <a:t>Sélectionner les deux colonnes suivantes en réalisant un glisser déposé :</a:t>
            </a:r>
          </a:p>
          <a:p>
            <a:pPr lvl="1"/>
            <a:r>
              <a:rPr lang="fr-FR" dirty="0"/>
              <a:t>Placer « </a:t>
            </a:r>
            <a:r>
              <a:rPr lang="fr-FR" dirty="0" err="1"/>
              <a:t>Challenger_Identifiant</a:t>
            </a:r>
            <a:r>
              <a:rPr lang="fr-FR" dirty="0"/>
              <a:t> » dans « Lignes »</a:t>
            </a:r>
          </a:p>
          <a:p>
            <a:pPr lvl="1"/>
            <a:r>
              <a:rPr lang="fr-FR" dirty="0"/>
              <a:t>Placer « </a:t>
            </a:r>
            <a:r>
              <a:rPr lang="fr-FR" dirty="0" err="1"/>
              <a:t>A_challenger_journee_Points</a:t>
            </a:r>
            <a:r>
              <a:rPr lang="fr-FR" dirty="0"/>
              <a:t> » dans « Valeurs »</a:t>
            </a:r>
          </a:p>
          <a:p>
            <a:r>
              <a:rPr lang="fr-FR" dirty="0"/>
              <a:t>Puis observer</a:t>
            </a:r>
          </a:p>
          <a:p>
            <a:endParaRPr lang="fr-FR" dirty="0"/>
          </a:p>
        </p:txBody>
      </p:sp>
      <p:pic>
        <p:nvPicPr>
          <p:cNvPr id="7" name="Espace réservé du contenu 6">
            <a:extLst>
              <a:ext uri="{FF2B5EF4-FFF2-40B4-BE49-F238E27FC236}">
                <a16:creationId xmlns:a16="http://schemas.microsoft.com/office/drawing/2014/main" id="{53FFB965-B4DE-4908-B043-AC117715B791}"/>
              </a:ext>
            </a:extLst>
          </p:cNvPr>
          <p:cNvPicPr>
            <a:picLocks noGrp="1" noChangeAspect="1"/>
          </p:cNvPicPr>
          <p:nvPr>
            <p:ph sz="half" idx="2"/>
          </p:nvPr>
        </p:nvPicPr>
        <p:blipFill>
          <a:blip r:embed="rId2"/>
          <a:stretch>
            <a:fillRect/>
          </a:stretch>
        </p:blipFill>
        <p:spPr>
          <a:xfrm>
            <a:off x="7703059" y="1825625"/>
            <a:ext cx="2119882" cy="4351338"/>
          </a:xfrm>
          <a:prstGeom prst="rect">
            <a:avLst/>
          </a:prstGeom>
        </p:spPr>
      </p:pic>
    </p:spTree>
    <p:extLst>
      <p:ext uri="{BB962C8B-B14F-4D97-AF65-F5344CB8AC3E}">
        <p14:creationId xmlns:p14="http://schemas.microsoft.com/office/powerpoint/2010/main" val="16882791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9348E-19FF-424F-AD8D-9F748B369377}"/>
              </a:ext>
            </a:extLst>
          </p:cNvPr>
          <p:cNvSpPr>
            <a:spLocks noGrp="1"/>
          </p:cNvSpPr>
          <p:nvPr>
            <p:ph type="title"/>
          </p:nvPr>
        </p:nvSpPr>
        <p:spPr/>
        <p:txBody>
          <a:bodyPr>
            <a:normAutofit fontScale="90000"/>
          </a:bodyPr>
          <a:lstStyle/>
          <a:p>
            <a:r>
              <a:rPr lang="fr-FR" dirty="0"/>
              <a:t>Un premier exemple de tableau croisé dynamique</a:t>
            </a:r>
          </a:p>
        </p:txBody>
      </p:sp>
      <p:pic>
        <p:nvPicPr>
          <p:cNvPr id="6" name="Espace réservé du contenu 5">
            <a:extLst>
              <a:ext uri="{FF2B5EF4-FFF2-40B4-BE49-F238E27FC236}">
                <a16:creationId xmlns:a16="http://schemas.microsoft.com/office/drawing/2014/main" id="{6295D50D-DBC2-4AC9-AA07-7375B6B8720E}"/>
              </a:ext>
            </a:extLst>
          </p:cNvPr>
          <p:cNvPicPr>
            <a:picLocks noGrp="1" noChangeAspect="1"/>
          </p:cNvPicPr>
          <p:nvPr>
            <p:ph sz="half" idx="1"/>
          </p:nvPr>
        </p:nvPicPr>
        <p:blipFill>
          <a:blip r:embed="rId2"/>
          <a:stretch>
            <a:fillRect/>
          </a:stretch>
        </p:blipFill>
        <p:spPr>
          <a:xfrm>
            <a:off x="1935471" y="1825625"/>
            <a:ext cx="2987057" cy="4351338"/>
          </a:xfrm>
          <a:prstGeom prst="rect">
            <a:avLst/>
          </a:prstGeom>
        </p:spPr>
      </p:pic>
      <p:sp>
        <p:nvSpPr>
          <p:cNvPr id="5" name="Espace réservé du contenu 4">
            <a:extLst>
              <a:ext uri="{FF2B5EF4-FFF2-40B4-BE49-F238E27FC236}">
                <a16:creationId xmlns:a16="http://schemas.microsoft.com/office/drawing/2014/main" id="{2E0BF6D0-BCD5-4FB8-95C3-BDFCCA0A0C9B}"/>
              </a:ext>
            </a:extLst>
          </p:cNvPr>
          <p:cNvSpPr>
            <a:spLocks noGrp="1"/>
          </p:cNvSpPr>
          <p:nvPr>
            <p:ph sz="half" idx="2"/>
          </p:nvPr>
        </p:nvSpPr>
        <p:spPr/>
        <p:txBody>
          <a:bodyPr/>
          <a:lstStyle/>
          <a:p>
            <a:r>
              <a:rPr lang="fr-FR" dirty="0"/>
              <a:t>Incroyable, non ?</a:t>
            </a:r>
          </a:p>
          <a:p>
            <a:r>
              <a:rPr lang="fr-FR" dirty="0"/>
              <a:t>Excel vient simplement de réaliser le cumul des points par utilisateur.</a:t>
            </a:r>
          </a:p>
        </p:txBody>
      </p:sp>
    </p:spTree>
    <p:extLst>
      <p:ext uri="{BB962C8B-B14F-4D97-AF65-F5344CB8AC3E}">
        <p14:creationId xmlns:p14="http://schemas.microsoft.com/office/powerpoint/2010/main" val="21609232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A850FA8-14C5-4307-A740-084A60371601}"/>
              </a:ext>
            </a:extLst>
          </p:cNvPr>
          <p:cNvSpPr>
            <a:spLocks noGrp="1"/>
          </p:cNvSpPr>
          <p:nvPr>
            <p:ph type="title"/>
          </p:nvPr>
        </p:nvSpPr>
        <p:spPr/>
        <p:txBody>
          <a:bodyPr>
            <a:normAutofit fontScale="90000"/>
          </a:bodyPr>
          <a:lstStyle/>
          <a:p>
            <a:r>
              <a:rPr lang="fr-FR" dirty="0"/>
              <a:t>Un premier exemple de tableau croisé dynamique</a:t>
            </a:r>
          </a:p>
        </p:txBody>
      </p:sp>
      <p:sp>
        <p:nvSpPr>
          <p:cNvPr id="7" name="Espace réservé du contenu 6">
            <a:extLst>
              <a:ext uri="{FF2B5EF4-FFF2-40B4-BE49-F238E27FC236}">
                <a16:creationId xmlns:a16="http://schemas.microsoft.com/office/drawing/2014/main" id="{6110C7D8-F11D-40BB-82CE-C9631E8207EC}"/>
              </a:ext>
            </a:extLst>
          </p:cNvPr>
          <p:cNvSpPr>
            <a:spLocks noGrp="1"/>
          </p:cNvSpPr>
          <p:nvPr>
            <p:ph sz="half" idx="1"/>
          </p:nvPr>
        </p:nvSpPr>
        <p:spPr/>
        <p:txBody>
          <a:bodyPr/>
          <a:lstStyle/>
          <a:p>
            <a:r>
              <a:rPr lang="fr-FR" dirty="0"/>
              <a:t>Intéressons nous à la colonnes dans « Valeurs », à savoir «  </a:t>
            </a:r>
            <a:r>
              <a:rPr lang="fr-FR" dirty="0" err="1"/>
              <a:t>A_challenger_journee_Points</a:t>
            </a:r>
            <a:r>
              <a:rPr lang="fr-FR" dirty="0"/>
              <a:t> » qui est le score par journée par joueur.</a:t>
            </a:r>
          </a:p>
          <a:p>
            <a:pPr lvl="1"/>
            <a:r>
              <a:rPr lang="fr-FR" dirty="0"/>
              <a:t>« Clic » droit puis « Paramètres des champs des valeurs »</a:t>
            </a:r>
          </a:p>
        </p:txBody>
      </p:sp>
      <p:pic>
        <p:nvPicPr>
          <p:cNvPr id="9" name="Espace réservé du contenu 3">
            <a:extLst>
              <a:ext uri="{FF2B5EF4-FFF2-40B4-BE49-F238E27FC236}">
                <a16:creationId xmlns:a16="http://schemas.microsoft.com/office/drawing/2014/main" id="{C418C8FD-84DD-4DE1-B3A6-6863E7B327E4}"/>
              </a:ext>
            </a:extLst>
          </p:cNvPr>
          <p:cNvPicPr>
            <a:picLocks noGrp="1" noChangeAspect="1"/>
          </p:cNvPicPr>
          <p:nvPr>
            <p:ph sz="half" idx="2"/>
          </p:nvPr>
        </p:nvPicPr>
        <p:blipFill rotWithShape="1">
          <a:blip r:embed="rId2"/>
          <a:srcRect l="81051" t="54710"/>
          <a:stretch/>
        </p:blipFill>
        <p:spPr>
          <a:xfrm>
            <a:off x="5523603" y="4019170"/>
            <a:ext cx="2044146" cy="2748213"/>
          </a:xfrm>
          <a:prstGeom prst="rect">
            <a:avLst/>
          </a:prstGeom>
        </p:spPr>
      </p:pic>
      <p:pic>
        <p:nvPicPr>
          <p:cNvPr id="10" name="Image 9">
            <a:extLst>
              <a:ext uri="{FF2B5EF4-FFF2-40B4-BE49-F238E27FC236}">
                <a16:creationId xmlns:a16="http://schemas.microsoft.com/office/drawing/2014/main" id="{14E340F4-4A55-4BBF-9BF9-61ABFEC4355D}"/>
              </a:ext>
            </a:extLst>
          </p:cNvPr>
          <p:cNvPicPr>
            <a:picLocks noChangeAspect="1"/>
          </p:cNvPicPr>
          <p:nvPr/>
        </p:nvPicPr>
        <p:blipFill>
          <a:blip r:embed="rId3"/>
          <a:stretch>
            <a:fillRect/>
          </a:stretch>
        </p:blipFill>
        <p:spPr>
          <a:xfrm>
            <a:off x="7363914" y="1909762"/>
            <a:ext cx="4410075" cy="3038475"/>
          </a:xfrm>
          <a:prstGeom prst="rect">
            <a:avLst/>
          </a:prstGeom>
        </p:spPr>
      </p:pic>
      <p:sp>
        <p:nvSpPr>
          <p:cNvPr id="11" name="Rectangle : coins arrondis 10">
            <a:extLst>
              <a:ext uri="{FF2B5EF4-FFF2-40B4-BE49-F238E27FC236}">
                <a16:creationId xmlns:a16="http://schemas.microsoft.com/office/drawing/2014/main" id="{E203F20D-ED50-44E5-8494-87B0B6D73779}"/>
              </a:ext>
            </a:extLst>
          </p:cNvPr>
          <p:cNvSpPr/>
          <p:nvPr/>
        </p:nvSpPr>
        <p:spPr>
          <a:xfrm>
            <a:off x="5703436" y="5235229"/>
            <a:ext cx="1864314" cy="31609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1FDC0A83-C4D0-4A6F-B037-C52061160C1A}"/>
              </a:ext>
            </a:extLst>
          </p:cNvPr>
          <p:cNvCxnSpPr>
            <a:cxnSpLocks/>
            <a:stCxn id="11" idx="3"/>
          </p:cNvCxnSpPr>
          <p:nvPr/>
        </p:nvCxnSpPr>
        <p:spPr>
          <a:xfrm flipV="1">
            <a:off x="7567750" y="5038537"/>
            <a:ext cx="287381" cy="3547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827166A5-C2AE-436D-B7C7-FBB7FFEAF650}"/>
              </a:ext>
            </a:extLst>
          </p:cNvPr>
          <p:cNvSpPr/>
          <p:nvPr/>
        </p:nvSpPr>
        <p:spPr>
          <a:xfrm>
            <a:off x="7479985" y="3499879"/>
            <a:ext cx="2073318" cy="91301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 name="Connecteur droit avec flèche 16">
            <a:extLst>
              <a:ext uri="{FF2B5EF4-FFF2-40B4-BE49-F238E27FC236}">
                <a16:creationId xmlns:a16="http://schemas.microsoft.com/office/drawing/2014/main" id="{C45923BE-487B-4202-AA60-F5C783AF1559}"/>
              </a:ext>
            </a:extLst>
          </p:cNvPr>
          <p:cNvCxnSpPr>
            <a:cxnSpLocks/>
            <a:stCxn id="21" idx="0"/>
            <a:endCxn id="16" idx="2"/>
          </p:cNvCxnSpPr>
          <p:nvPr/>
        </p:nvCxnSpPr>
        <p:spPr>
          <a:xfrm flipH="1" flipV="1">
            <a:off x="8516644" y="4412897"/>
            <a:ext cx="839532" cy="104634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716C424-CCD7-423C-BC10-8AF3DEEC925A}"/>
              </a:ext>
            </a:extLst>
          </p:cNvPr>
          <p:cNvSpPr txBox="1"/>
          <p:nvPr/>
        </p:nvSpPr>
        <p:spPr>
          <a:xfrm>
            <a:off x="8334103" y="5459239"/>
            <a:ext cx="2044146" cy="923330"/>
          </a:xfrm>
          <a:prstGeom prst="rect">
            <a:avLst/>
          </a:prstGeom>
          <a:noFill/>
        </p:spPr>
        <p:txBody>
          <a:bodyPr wrap="square" rtlCol="0">
            <a:spAutoFit/>
          </a:bodyPr>
          <a:lstStyle/>
          <a:p>
            <a:pPr algn="ctr"/>
            <a:r>
              <a:rPr lang="fr-FR" dirty="0">
                <a:solidFill>
                  <a:srgbClr val="002060"/>
                </a:solidFill>
              </a:rPr>
              <a:t>Liste des fonctions de synthèse disponibles</a:t>
            </a:r>
          </a:p>
        </p:txBody>
      </p:sp>
    </p:spTree>
    <p:extLst>
      <p:ext uri="{BB962C8B-B14F-4D97-AF65-F5344CB8AC3E}">
        <p14:creationId xmlns:p14="http://schemas.microsoft.com/office/powerpoint/2010/main" val="1219857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138C1-C757-42D4-88A7-815C90767D0C}"/>
              </a:ext>
            </a:extLst>
          </p:cNvPr>
          <p:cNvSpPr>
            <a:spLocks noGrp="1"/>
          </p:cNvSpPr>
          <p:nvPr>
            <p:ph type="title"/>
          </p:nvPr>
        </p:nvSpPr>
        <p:spPr/>
        <p:txBody>
          <a:bodyPr>
            <a:normAutofit fontScale="90000"/>
          </a:bodyPr>
          <a:lstStyle/>
          <a:p>
            <a:r>
              <a:rPr lang="fr-FR" dirty="0"/>
              <a:t>Un premier exemple de tableau croisé dynamique</a:t>
            </a:r>
          </a:p>
        </p:txBody>
      </p:sp>
      <p:sp>
        <p:nvSpPr>
          <p:cNvPr id="3" name="Espace réservé du contenu 2">
            <a:extLst>
              <a:ext uri="{FF2B5EF4-FFF2-40B4-BE49-F238E27FC236}">
                <a16:creationId xmlns:a16="http://schemas.microsoft.com/office/drawing/2014/main" id="{5FEA8E13-73AA-4CCA-ACAC-8EE7E40E8E3E}"/>
              </a:ext>
            </a:extLst>
          </p:cNvPr>
          <p:cNvSpPr>
            <a:spLocks noGrp="1"/>
          </p:cNvSpPr>
          <p:nvPr>
            <p:ph sz="half" idx="1"/>
          </p:nvPr>
        </p:nvSpPr>
        <p:spPr/>
        <p:txBody>
          <a:bodyPr/>
          <a:lstStyle/>
          <a:p>
            <a:r>
              <a:rPr lang="fr-FR" dirty="0"/>
              <a:t>Exercice : Ajouter une colonnes qui calcul la moyenne des scores par journée</a:t>
            </a:r>
          </a:p>
          <a:p>
            <a:pPr lvl="1"/>
            <a:r>
              <a:rPr lang="fr-FR" dirty="0"/>
              <a:t>Ajouter de nouveau la colonne </a:t>
            </a:r>
            <a:r>
              <a:rPr lang="fr-FR" dirty="0" err="1"/>
              <a:t>a_challenger_journee_Points</a:t>
            </a:r>
            <a:r>
              <a:rPr lang="fr-FR" dirty="0"/>
              <a:t>.</a:t>
            </a:r>
          </a:p>
          <a:p>
            <a:pPr lvl="1"/>
            <a:r>
              <a:rPr lang="fr-FR" dirty="0"/>
              <a:t>Sélectionne moyenne.</a:t>
            </a:r>
          </a:p>
          <a:p>
            <a:pPr lvl="1"/>
            <a:r>
              <a:rPr lang="fr-FR" dirty="0"/>
              <a:t>Note : il est possible de renommer une colonne du tableau simplement en cliquant sur le libellé.</a:t>
            </a:r>
          </a:p>
        </p:txBody>
      </p:sp>
      <p:graphicFrame>
        <p:nvGraphicFramePr>
          <p:cNvPr id="5" name="Espace réservé du contenu 4">
            <a:extLst>
              <a:ext uri="{FF2B5EF4-FFF2-40B4-BE49-F238E27FC236}">
                <a16:creationId xmlns:a16="http://schemas.microsoft.com/office/drawing/2014/main" id="{0C7F0C91-40DE-45E0-B8D6-E19CE16A3350}"/>
              </a:ext>
            </a:extLst>
          </p:cNvPr>
          <p:cNvGraphicFramePr>
            <a:graphicFrameLocks noGrp="1"/>
          </p:cNvGraphicFramePr>
          <p:nvPr>
            <p:ph sz="half" idx="2"/>
          </p:nvPr>
        </p:nvGraphicFramePr>
        <p:xfrm>
          <a:off x="7442594" y="1825627"/>
          <a:ext cx="2640811" cy="4351334"/>
        </p:xfrm>
        <a:graphic>
          <a:graphicData uri="http://schemas.openxmlformats.org/drawingml/2006/table">
            <a:tbl>
              <a:tblPr>
                <a:tableStyleId>{5C22544A-7EE6-4342-B048-85BDC9FD1C3A}</a:tableStyleId>
              </a:tblPr>
              <a:tblGrid>
                <a:gridCol w="1101795">
                  <a:extLst>
                    <a:ext uri="{9D8B030D-6E8A-4147-A177-3AD203B41FA5}">
                      <a16:colId xmlns:a16="http://schemas.microsoft.com/office/drawing/2014/main" val="4124046493"/>
                    </a:ext>
                  </a:extLst>
                </a:gridCol>
                <a:gridCol w="739527">
                  <a:extLst>
                    <a:ext uri="{9D8B030D-6E8A-4147-A177-3AD203B41FA5}">
                      <a16:colId xmlns:a16="http://schemas.microsoft.com/office/drawing/2014/main" val="490472204"/>
                    </a:ext>
                  </a:extLst>
                </a:gridCol>
                <a:gridCol w="799489">
                  <a:extLst>
                    <a:ext uri="{9D8B030D-6E8A-4147-A177-3AD203B41FA5}">
                      <a16:colId xmlns:a16="http://schemas.microsoft.com/office/drawing/2014/main" val="3385502827"/>
                    </a:ext>
                  </a:extLst>
                </a:gridCol>
              </a:tblGrid>
              <a:tr h="150046">
                <a:tc>
                  <a:txBody>
                    <a:bodyPr/>
                    <a:lstStyle/>
                    <a:p>
                      <a:pPr algn="l" fontAlgn="b"/>
                      <a:r>
                        <a:rPr lang="fr-FR" sz="900" u="none" strike="noStrike">
                          <a:effectLst/>
                        </a:rPr>
                        <a:t>Étiquettes de lignes</a:t>
                      </a:r>
                      <a:endParaRPr lang="fr-FR" sz="900" b="1"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fr-FR" sz="900" u="none" strike="noStrike">
                          <a:effectLst/>
                        </a:rPr>
                        <a:t>Somme</a:t>
                      </a:r>
                      <a:endParaRPr lang="fr-FR" sz="900" b="1" i="0" u="none" strike="noStrike">
                        <a:solidFill>
                          <a:srgbClr val="000000"/>
                        </a:solidFill>
                        <a:effectLst/>
                        <a:latin typeface="Calibri" panose="020F0502020204030204" pitchFamily="34" charset="0"/>
                      </a:endParaRPr>
                    </a:p>
                  </a:txBody>
                  <a:tcPr marL="7502" marR="7502" marT="7502" marB="0" anchor="b"/>
                </a:tc>
                <a:tc>
                  <a:txBody>
                    <a:bodyPr/>
                    <a:lstStyle/>
                    <a:p>
                      <a:pPr algn="l" fontAlgn="b"/>
                      <a:r>
                        <a:rPr lang="fr-FR" sz="900" u="none" strike="noStrike">
                          <a:effectLst/>
                        </a:rPr>
                        <a:t>Moyenne</a:t>
                      </a:r>
                      <a:endParaRPr lang="fr-FR" sz="900" b="1"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790573390"/>
                  </a:ext>
                </a:extLst>
              </a:tr>
              <a:tr h="150046">
                <a:tc>
                  <a:txBody>
                    <a:bodyPr/>
                    <a:lstStyle/>
                    <a:p>
                      <a:pPr algn="l" fontAlgn="b"/>
                      <a:r>
                        <a:rPr lang="fr-FR" sz="900" u="none" strike="noStrike">
                          <a:effectLst/>
                        </a:rPr>
                        <a:t>ADR</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934041059"/>
                  </a:ext>
                </a:extLst>
              </a:tr>
              <a:tr h="150046">
                <a:tc>
                  <a:txBody>
                    <a:bodyPr/>
                    <a:lstStyle/>
                    <a:p>
                      <a:pPr algn="l" fontAlgn="b"/>
                      <a:r>
                        <a:rPr lang="fr-FR" sz="900" u="none" strike="noStrike">
                          <a:effectLst/>
                        </a:rPr>
                        <a:t>Aeludut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42,87</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1,128157895</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132877444"/>
                  </a:ext>
                </a:extLst>
              </a:tr>
              <a:tr h="150046">
                <a:tc>
                  <a:txBody>
                    <a:bodyPr/>
                    <a:lstStyle/>
                    <a:p>
                      <a:pPr algn="l" fontAlgn="b"/>
                      <a:r>
                        <a:rPr lang="fr-FR" sz="900" u="none" strike="noStrike">
                          <a:effectLst/>
                        </a:rPr>
                        <a:t>airon94</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92547155"/>
                  </a:ext>
                </a:extLst>
              </a:tr>
              <a:tr h="150046">
                <a:tc>
                  <a:txBody>
                    <a:bodyPr/>
                    <a:lstStyle/>
                    <a:p>
                      <a:pPr algn="l" fontAlgn="b"/>
                      <a:r>
                        <a:rPr lang="fr-FR" sz="900" u="none" strike="noStrike">
                          <a:effectLst/>
                        </a:rPr>
                        <a:t>akdad</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013597108"/>
                  </a:ext>
                </a:extLst>
              </a:tr>
              <a:tr h="150046">
                <a:tc>
                  <a:txBody>
                    <a:bodyPr/>
                    <a:lstStyle/>
                    <a:p>
                      <a:pPr algn="l" fontAlgn="b"/>
                      <a:r>
                        <a:rPr lang="fr-FR" sz="900" u="none" strike="noStrike">
                          <a:effectLst/>
                        </a:rPr>
                        <a:t>Albert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37,6</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0,989473684</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266401297"/>
                  </a:ext>
                </a:extLst>
              </a:tr>
              <a:tr h="150046">
                <a:tc>
                  <a:txBody>
                    <a:bodyPr/>
                    <a:lstStyle/>
                    <a:p>
                      <a:pPr algn="l" fontAlgn="b"/>
                      <a:r>
                        <a:rPr lang="fr-FR" sz="900" u="none" strike="noStrike">
                          <a:effectLst/>
                        </a:rPr>
                        <a:t>Albert56</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763630328"/>
                  </a:ext>
                </a:extLst>
              </a:tr>
              <a:tr h="150046">
                <a:tc>
                  <a:txBody>
                    <a:bodyPr/>
                    <a:lstStyle/>
                    <a:p>
                      <a:pPr algn="l" fontAlgn="b"/>
                      <a:r>
                        <a:rPr lang="fr-FR" sz="900" u="none" strike="noStrike">
                          <a:effectLst/>
                        </a:rPr>
                        <a:t>alex</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64,27</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1,691315789</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349590410"/>
                  </a:ext>
                </a:extLst>
              </a:tr>
              <a:tr h="150046">
                <a:tc>
                  <a:txBody>
                    <a:bodyPr/>
                    <a:lstStyle/>
                    <a:p>
                      <a:pPr algn="l" fontAlgn="b"/>
                      <a:r>
                        <a:rPr lang="fr-FR" sz="900" u="none" strike="noStrike">
                          <a:effectLst/>
                        </a:rPr>
                        <a:t>Alex35650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4,36</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0,114736842</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682102363"/>
                  </a:ext>
                </a:extLst>
              </a:tr>
              <a:tr h="150046">
                <a:tc>
                  <a:txBody>
                    <a:bodyPr/>
                    <a:lstStyle/>
                    <a:p>
                      <a:pPr algn="l" fontAlgn="b"/>
                      <a:r>
                        <a:rPr lang="fr-FR" sz="900" u="none" strike="noStrike">
                          <a:effectLst/>
                        </a:rPr>
                        <a:t>Alex91</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948896507"/>
                  </a:ext>
                </a:extLst>
              </a:tr>
              <a:tr h="150046">
                <a:tc>
                  <a:txBody>
                    <a:bodyPr/>
                    <a:lstStyle/>
                    <a:p>
                      <a:pPr algn="l" fontAlgn="b"/>
                      <a:r>
                        <a:rPr lang="fr-FR" sz="900" u="none" strike="noStrike">
                          <a:effectLst/>
                        </a:rPr>
                        <a:t>Alix,Boudet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18,07</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0,475526316</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4054515257"/>
                  </a:ext>
                </a:extLst>
              </a:tr>
              <a:tr h="150046">
                <a:tc>
                  <a:txBody>
                    <a:bodyPr/>
                    <a:lstStyle/>
                    <a:p>
                      <a:pPr algn="l" fontAlgn="b"/>
                      <a:r>
                        <a:rPr lang="fr-FR" sz="900" u="none" strike="noStrike">
                          <a:effectLst/>
                        </a:rPr>
                        <a:t>allezlesbleus</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34,75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0,914473684</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728200211"/>
                  </a:ext>
                </a:extLst>
              </a:tr>
              <a:tr h="150046">
                <a:tc>
                  <a:txBody>
                    <a:bodyPr/>
                    <a:lstStyle/>
                    <a:p>
                      <a:pPr algn="l" fontAlgn="b"/>
                      <a:r>
                        <a:rPr lang="fr-FR" sz="900" u="none" strike="noStrike">
                          <a:effectLst/>
                        </a:rPr>
                        <a:t>Alux12</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307662925"/>
                  </a:ext>
                </a:extLst>
              </a:tr>
              <a:tr h="150046">
                <a:tc>
                  <a:txBody>
                    <a:bodyPr/>
                    <a:lstStyle/>
                    <a:p>
                      <a:pPr algn="l" fontAlgn="b"/>
                      <a:r>
                        <a:rPr lang="fr-FR" sz="900" u="none" strike="noStrike">
                          <a:effectLst/>
                        </a:rPr>
                        <a:t>Antho55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979688352"/>
                  </a:ext>
                </a:extLst>
              </a:tr>
              <a:tr h="150046">
                <a:tc>
                  <a:txBody>
                    <a:bodyPr/>
                    <a:lstStyle/>
                    <a:p>
                      <a:pPr algn="l" fontAlgn="b"/>
                      <a:r>
                        <a:rPr lang="fr-FR" sz="900" u="none" strike="noStrike">
                          <a:effectLst/>
                        </a:rPr>
                        <a:t>Aquarot</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29,24</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0,769473684</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653373108"/>
                  </a:ext>
                </a:extLst>
              </a:tr>
              <a:tr h="150046">
                <a:tc>
                  <a:txBody>
                    <a:bodyPr/>
                    <a:lstStyle/>
                    <a:p>
                      <a:pPr algn="l" fontAlgn="b"/>
                      <a:r>
                        <a:rPr lang="fr-FR" sz="900" u="none" strike="noStrike">
                          <a:effectLst/>
                        </a:rPr>
                        <a:t>ASSE10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55,03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1,448157895</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574094090"/>
                  </a:ext>
                </a:extLst>
              </a:tr>
              <a:tr h="150046">
                <a:tc>
                  <a:txBody>
                    <a:bodyPr/>
                    <a:lstStyle/>
                    <a:p>
                      <a:pPr algn="l" fontAlgn="b"/>
                      <a:r>
                        <a:rPr lang="fr-FR" sz="900" u="none" strike="noStrike">
                          <a:effectLst/>
                        </a:rPr>
                        <a:t>Azazel</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747676261"/>
                  </a:ext>
                </a:extLst>
              </a:tr>
              <a:tr h="150046">
                <a:tc>
                  <a:txBody>
                    <a:bodyPr/>
                    <a:lstStyle/>
                    <a:p>
                      <a:pPr algn="l" fontAlgn="b"/>
                      <a:r>
                        <a:rPr lang="fr-FR" sz="900" u="none" strike="noStrike">
                          <a:effectLst/>
                        </a:rPr>
                        <a:t>BÃ©lisse</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17,63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0,463947368</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202570562"/>
                  </a:ext>
                </a:extLst>
              </a:tr>
              <a:tr h="150046">
                <a:tc>
                  <a:txBody>
                    <a:bodyPr/>
                    <a:lstStyle/>
                    <a:p>
                      <a:pPr algn="l" fontAlgn="b"/>
                      <a:r>
                        <a:rPr lang="fr-FR" sz="900" u="none" strike="noStrike">
                          <a:effectLst/>
                        </a:rPr>
                        <a:t>Bachar</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092050826"/>
                  </a:ext>
                </a:extLst>
              </a:tr>
              <a:tr h="150046">
                <a:tc>
                  <a:txBody>
                    <a:bodyPr/>
                    <a:lstStyle/>
                    <a:p>
                      <a:pPr algn="l" fontAlgn="b"/>
                      <a:r>
                        <a:rPr lang="fr-FR" sz="900" u="none" strike="noStrike">
                          <a:effectLst/>
                        </a:rPr>
                        <a:t>bangs03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3,8</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0,1</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789342863"/>
                  </a:ext>
                </a:extLst>
              </a:tr>
              <a:tr h="150046">
                <a:tc>
                  <a:txBody>
                    <a:bodyPr/>
                    <a:lstStyle/>
                    <a:p>
                      <a:pPr algn="l" fontAlgn="b"/>
                      <a:r>
                        <a:rPr lang="fr-FR" sz="900" u="none" strike="noStrike">
                          <a:effectLst/>
                        </a:rPr>
                        <a:t>barthi</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063687089"/>
                  </a:ext>
                </a:extLst>
              </a:tr>
              <a:tr h="150046">
                <a:tc>
                  <a:txBody>
                    <a:bodyPr/>
                    <a:lstStyle/>
                    <a:p>
                      <a:pPr algn="l" fontAlgn="b"/>
                      <a:r>
                        <a:rPr lang="fr-FR" sz="900" u="none" strike="noStrike">
                          <a:effectLst/>
                        </a:rPr>
                        <a:t>Batman</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13,75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0,361842105</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729407362"/>
                  </a:ext>
                </a:extLst>
              </a:tr>
              <a:tr h="150046">
                <a:tc>
                  <a:txBody>
                    <a:bodyPr/>
                    <a:lstStyle/>
                    <a:p>
                      <a:pPr algn="l" fontAlgn="b"/>
                      <a:r>
                        <a:rPr lang="fr-FR" sz="900" u="none" strike="noStrike">
                          <a:effectLst/>
                        </a:rPr>
                        <a:t>bernard35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41291412"/>
                  </a:ext>
                </a:extLst>
              </a:tr>
              <a:tr h="150046">
                <a:tc>
                  <a:txBody>
                    <a:bodyPr/>
                    <a:lstStyle/>
                    <a:p>
                      <a:pPr algn="l" fontAlgn="b"/>
                      <a:r>
                        <a:rPr lang="fr-FR" sz="900" u="none" strike="noStrike">
                          <a:effectLst/>
                        </a:rPr>
                        <a:t>Bigoudine</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110038453"/>
                  </a:ext>
                </a:extLst>
              </a:tr>
              <a:tr h="150046">
                <a:tc>
                  <a:txBody>
                    <a:bodyPr/>
                    <a:lstStyle/>
                    <a:p>
                      <a:pPr algn="l" fontAlgn="b"/>
                      <a:r>
                        <a:rPr lang="fr-FR" sz="900" u="none" strike="noStrike">
                          <a:effectLst/>
                        </a:rPr>
                        <a:t>bilka93</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905215031"/>
                  </a:ext>
                </a:extLst>
              </a:tr>
              <a:tr h="150046">
                <a:tc>
                  <a:txBody>
                    <a:bodyPr/>
                    <a:lstStyle/>
                    <a:p>
                      <a:pPr algn="l" fontAlgn="b"/>
                      <a:r>
                        <a:rPr lang="fr-FR" sz="900" u="none" strike="noStrike">
                          <a:effectLst/>
                        </a:rPr>
                        <a:t>blahhh35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666990286"/>
                  </a:ext>
                </a:extLst>
              </a:tr>
              <a:tr h="150046">
                <a:tc>
                  <a:txBody>
                    <a:bodyPr/>
                    <a:lstStyle/>
                    <a:p>
                      <a:pPr algn="l" fontAlgn="b"/>
                      <a:r>
                        <a:rPr lang="fr-FR" sz="900" u="none" strike="noStrike">
                          <a:effectLst/>
                        </a:rPr>
                        <a:t>boogystill</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3452874954"/>
                  </a:ext>
                </a:extLst>
              </a:tr>
              <a:tr h="150046">
                <a:tc>
                  <a:txBody>
                    <a:bodyPr/>
                    <a:lstStyle/>
                    <a:p>
                      <a:pPr algn="l" fontAlgn="b"/>
                      <a:r>
                        <a:rPr lang="fr-FR" sz="900" u="none" strike="noStrike">
                          <a:effectLst/>
                        </a:rPr>
                        <a:t>buch</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2408431599"/>
                  </a:ext>
                </a:extLst>
              </a:tr>
              <a:tr h="150046">
                <a:tc>
                  <a:txBody>
                    <a:bodyPr/>
                    <a:lstStyle/>
                    <a:p>
                      <a:pPr algn="l" fontAlgn="b"/>
                      <a:r>
                        <a:rPr lang="fr-FR" sz="900" u="none" strike="noStrike">
                          <a:effectLst/>
                        </a:rPr>
                        <a:t>buch35</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a:effectLst/>
                        </a:rPr>
                        <a:t>0</a:t>
                      </a:r>
                      <a:endParaRPr lang="fr-FR" sz="900" b="0" i="0" u="none" strike="noStrike">
                        <a:solidFill>
                          <a:srgbClr val="000000"/>
                        </a:solidFill>
                        <a:effectLst/>
                        <a:latin typeface="Calibri" panose="020F0502020204030204" pitchFamily="34" charset="0"/>
                      </a:endParaRPr>
                    </a:p>
                  </a:txBody>
                  <a:tcPr marL="7502" marR="7502" marT="7502" marB="0" anchor="b"/>
                </a:tc>
                <a:tc>
                  <a:txBody>
                    <a:bodyPr/>
                    <a:lstStyle/>
                    <a:p>
                      <a:pPr algn="r" fontAlgn="b"/>
                      <a:r>
                        <a:rPr lang="fr-FR" sz="900" u="none" strike="noStrike" dirty="0">
                          <a:effectLst/>
                        </a:rPr>
                        <a:t>0</a:t>
                      </a:r>
                      <a:endParaRPr lang="fr-FR" sz="900" b="0" i="0" u="none" strike="noStrike" dirty="0">
                        <a:solidFill>
                          <a:srgbClr val="000000"/>
                        </a:solidFill>
                        <a:effectLst/>
                        <a:latin typeface="Calibri" panose="020F0502020204030204" pitchFamily="34" charset="0"/>
                      </a:endParaRPr>
                    </a:p>
                  </a:txBody>
                  <a:tcPr marL="7502" marR="7502" marT="7502" marB="0" anchor="b"/>
                </a:tc>
                <a:extLst>
                  <a:ext uri="{0D108BD9-81ED-4DB2-BD59-A6C34878D82A}">
                    <a16:rowId xmlns:a16="http://schemas.microsoft.com/office/drawing/2014/main" val="1318042582"/>
                  </a:ext>
                </a:extLst>
              </a:tr>
            </a:tbl>
          </a:graphicData>
        </a:graphic>
      </p:graphicFrame>
    </p:spTree>
    <p:extLst>
      <p:ext uri="{BB962C8B-B14F-4D97-AF65-F5344CB8AC3E}">
        <p14:creationId xmlns:p14="http://schemas.microsoft.com/office/powerpoint/2010/main" val="290324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1F878-231B-4A64-A7CE-A6AD1D50D426}"/>
              </a:ext>
            </a:extLst>
          </p:cNvPr>
          <p:cNvSpPr>
            <a:spLocks noGrp="1"/>
          </p:cNvSpPr>
          <p:nvPr>
            <p:ph type="title"/>
          </p:nvPr>
        </p:nvSpPr>
        <p:spPr>
          <a:xfrm>
            <a:off x="617220" y="896603"/>
            <a:ext cx="11490960" cy="432135"/>
          </a:xfrm>
        </p:spPr>
        <p:txBody>
          <a:bodyPr>
            <a:normAutofit fontScale="90000"/>
          </a:bodyPr>
          <a:lstStyle/>
          <a:p>
            <a:r>
              <a:rPr lang="fr-FR" dirty="0"/>
              <a:t>Présentation de l’interface – Menu ruban - Raccourcis</a:t>
            </a:r>
          </a:p>
        </p:txBody>
      </p:sp>
      <p:pic>
        <p:nvPicPr>
          <p:cNvPr id="4" name="Espace réservé du contenu 3">
            <a:extLst>
              <a:ext uri="{FF2B5EF4-FFF2-40B4-BE49-F238E27FC236}">
                <a16:creationId xmlns:a16="http://schemas.microsoft.com/office/drawing/2014/main" id="{BD12978C-26FE-42DF-B34A-6DAB459C0471}"/>
              </a:ext>
            </a:extLst>
          </p:cNvPr>
          <p:cNvPicPr>
            <a:picLocks noGrp="1" noChangeAspect="1"/>
          </p:cNvPicPr>
          <p:nvPr>
            <p:ph idx="1"/>
          </p:nvPr>
        </p:nvPicPr>
        <p:blipFill>
          <a:blip r:embed="rId3"/>
          <a:srcRect b="22190"/>
          <a:stretch>
            <a:fillRect/>
          </a:stretch>
        </p:blipFill>
        <p:spPr>
          <a:xfrm>
            <a:off x="2471049" y="1558925"/>
            <a:ext cx="7249902" cy="3385792"/>
          </a:xfrm>
          <a:prstGeom prst="rect">
            <a:avLst/>
          </a:prstGeom>
        </p:spPr>
      </p:pic>
      <p:sp>
        <p:nvSpPr>
          <p:cNvPr id="5" name="Rectangle : coins arrondis 4">
            <a:extLst>
              <a:ext uri="{FF2B5EF4-FFF2-40B4-BE49-F238E27FC236}">
                <a16:creationId xmlns:a16="http://schemas.microsoft.com/office/drawing/2014/main" id="{D875C474-E5FB-4F60-892B-F891D6D847CE}"/>
              </a:ext>
            </a:extLst>
          </p:cNvPr>
          <p:cNvSpPr/>
          <p:nvPr/>
        </p:nvSpPr>
        <p:spPr>
          <a:xfrm>
            <a:off x="3040380" y="2199959"/>
            <a:ext cx="2125980" cy="103854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9DD7CB5F-2CC1-48B1-9899-6C1FB4F809F2}"/>
              </a:ext>
            </a:extLst>
          </p:cNvPr>
          <p:cNvSpPr txBox="1"/>
          <p:nvPr/>
        </p:nvSpPr>
        <p:spPr>
          <a:xfrm>
            <a:off x="0" y="5174904"/>
            <a:ext cx="12192000" cy="923330"/>
          </a:xfrm>
          <a:prstGeom prst="rect">
            <a:avLst/>
          </a:prstGeom>
          <a:noFill/>
        </p:spPr>
        <p:txBody>
          <a:bodyPr wrap="square" rtlCol="0">
            <a:spAutoFit/>
          </a:bodyPr>
          <a:lstStyle/>
          <a:p>
            <a:r>
              <a:rPr lang="fr-FR" dirty="0">
                <a:solidFill>
                  <a:srgbClr val="002060"/>
                </a:solidFill>
              </a:rPr>
              <a:t>Une partie des fonctions accessibles depuis le ruban le son également depuis des raccourcis au clavier. Pour savoir si une fonctionnalité est disponible via un raccourci, il suffit de survoler le bouton avec la souris. Une info bulle affiche alors la description de la fonction ainsi que le raccourci clavier.</a:t>
            </a:r>
          </a:p>
        </p:txBody>
      </p:sp>
      <p:sp>
        <p:nvSpPr>
          <p:cNvPr id="7" name="ZoneTexte 6">
            <a:extLst>
              <a:ext uri="{FF2B5EF4-FFF2-40B4-BE49-F238E27FC236}">
                <a16:creationId xmlns:a16="http://schemas.microsoft.com/office/drawing/2014/main" id="{CEAAEC8A-E47F-487E-B9C3-D1435B3B32B2}"/>
              </a:ext>
            </a:extLst>
          </p:cNvPr>
          <p:cNvSpPr txBox="1"/>
          <p:nvPr/>
        </p:nvSpPr>
        <p:spPr>
          <a:xfrm>
            <a:off x="3482340" y="3296335"/>
            <a:ext cx="4907280" cy="646331"/>
          </a:xfrm>
          <a:prstGeom prst="rect">
            <a:avLst/>
          </a:prstGeom>
          <a:noFill/>
        </p:spPr>
        <p:txBody>
          <a:bodyPr wrap="square" rtlCol="0">
            <a:spAutoFit/>
          </a:bodyPr>
          <a:lstStyle/>
          <a:p>
            <a:r>
              <a:rPr lang="fr-FR" dirty="0">
                <a:solidFill>
                  <a:srgbClr val="002060"/>
                </a:solidFill>
              </a:rPr>
              <a:t>Ctrl + G signifie qu’il faut presser la lettre G tout en ayant maintenu la couche Ctrl du clavier</a:t>
            </a:r>
          </a:p>
        </p:txBody>
      </p:sp>
    </p:spTree>
    <p:extLst>
      <p:ext uri="{BB962C8B-B14F-4D97-AF65-F5344CB8AC3E}">
        <p14:creationId xmlns:p14="http://schemas.microsoft.com/office/powerpoint/2010/main" val="5946983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C5FD8-BB4A-4DFB-BFB5-2445692CEEC4}"/>
              </a:ext>
            </a:extLst>
          </p:cNvPr>
          <p:cNvSpPr>
            <a:spLocks noGrp="1"/>
          </p:cNvSpPr>
          <p:nvPr>
            <p:ph type="title"/>
          </p:nvPr>
        </p:nvSpPr>
        <p:spPr/>
        <p:txBody>
          <a:bodyPr>
            <a:normAutofit/>
          </a:bodyPr>
          <a:lstStyle/>
          <a:p>
            <a:r>
              <a:rPr lang="fr-FR" dirty="0"/>
              <a:t>Utilisation des colonnes dans un TCD</a:t>
            </a:r>
          </a:p>
        </p:txBody>
      </p:sp>
      <p:sp>
        <p:nvSpPr>
          <p:cNvPr id="3" name="Espace réservé du contenu 2">
            <a:extLst>
              <a:ext uri="{FF2B5EF4-FFF2-40B4-BE49-F238E27FC236}">
                <a16:creationId xmlns:a16="http://schemas.microsoft.com/office/drawing/2014/main" id="{AA225390-64CC-4911-9867-EAC76E239161}"/>
              </a:ext>
            </a:extLst>
          </p:cNvPr>
          <p:cNvSpPr>
            <a:spLocks noGrp="1"/>
          </p:cNvSpPr>
          <p:nvPr>
            <p:ph idx="1"/>
          </p:nvPr>
        </p:nvSpPr>
        <p:spPr/>
        <p:txBody>
          <a:bodyPr/>
          <a:lstStyle/>
          <a:p>
            <a:r>
              <a:rPr lang="fr-FR" dirty="0"/>
              <a:t>Nous souhaitons désormais « croiser » des données :</a:t>
            </a:r>
          </a:p>
          <a:p>
            <a:pPr lvl="1"/>
            <a:r>
              <a:rPr lang="fr-FR" dirty="0"/>
              <a:t>Pour chaque ligne, nous conservons les utilisateurs. Mais cette fois, en colonne, nous affichons les journées. En valeur, nous affichons les scores.</a:t>
            </a:r>
          </a:p>
          <a:p>
            <a:pPr lvl="1"/>
            <a:endParaRPr lang="fr-FR" dirty="0"/>
          </a:p>
        </p:txBody>
      </p:sp>
      <p:pic>
        <p:nvPicPr>
          <p:cNvPr id="4" name="Image 3">
            <a:extLst>
              <a:ext uri="{FF2B5EF4-FFF2-40B4-BE49-F238E27FC236}">
                <a16:creationId xmlns:a16="http://schemas.microsoft.com/office/drawing/2014/main" id="{30EA8A1B-A43A-4E78-8328-B8EA892BD328}"/>
              </a:ext>
            </a:extLst>
          </p:cNvPr>
          <p:cNvPicPr>
            <a:picLocks noChangeAspect="1"/>
          </p:cNvPicPr>
          <p:nvPr/>
        </p:nvPicPr>
        <p:blipFill>
          <a:blip r:embed="rId2"/>
          <a:stretch>
            <a:fillRect/>
          </a:stretch>
        </p:blipFill>
        <p:spPr>
          <a:xfrm>
            <a:off x="4543425" y="3268708"/>
            <a:ext cx="3105150" cy="3333750"/>
          </a:xfrm>
          <a:prstGeom prst="rect">
            <a:avLst/>
          </a:prstGeom>
        </p:spPr>
      </p:pic>
    </p:spTree>
    <p:extLst>
      <p:ext uri="{BB962C8B-B14F-4D97-AF65-F5344CB8AC3E}">
        <p14:creationId xmlns:p14="http://schemas.microsoft.com/office/powerpoint/2010/main" val="189572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0ED29-1F63-4B60-B8FB-A4161D710EEA}"/>
              </a:ext>
            </a:extLst>
          </p:cNvPr>
          <p:cNvSpPr>
            <a:spLocks noGrp="1"/>
          </p:cNvSpPr>
          <p:nvPr>
            <p:ph type="title"/>
          </p:nvPr>
        </p:nvSpPr>
        <p:spPr/>
        <p:txBody>
          <a:bodyPr/>
          <a:lstStyle/>
          <a:p>
            <a:r>
              <a:rPr lang="fr-FR" dirty="0"/>
              <a:t>Utilisation des colonnes dans un TCD</a:t>
            </a:r>
          </a:p>
        </p:txBody>
      </p:sp>
      <p:pic>
        <p:nvPicPr>
          <p:cNvPr id="4" name="Espace réservé du contenu 3">
            <a:extLst>
              <a:ext uri="{FF2B5EF4-FFF2-40B4-BE49-F238E27FC236}">
                <a16:creationId xmlns:a16="http://schemas.microsoft.com/office/drawing/2014/main" id="{B1CC4EF7-99E4-4856-9175-6AAEE6E0D54E}"/>
              </a:ext>
            </a:extLst>
          </p:cNvPr>
          <p:cNvPicPr>
            <a:picLocks noGrp="1" noChangeAspect="1"/>
          </p:cNvPicPr>
          <p:nvPr>
            <p:ph idx="1"/>
          </p:nvPr>
        </p:nvPicPr>
        <p:blipFill>
          <a:blip r:embed="rId2"/>
          <a:stretch>
            <a:fillRect/>
          </a:stretch>
        </p:blipFill>
        <p:spPr>
          <a:xfrm>
            <a:off x="2928937" y="2143919"/>
            <a:ext cx="6334125" cy="3714750"/>
          </a:xfrm>
          <a:prstGeom prst="rect">
            <a:avLst/>
          </a:prstGeom>
        </p:spPr>
      </p:pic>
      <p:sp>
        <p:nvSpPr>
          <p:cNvPr id="5" name="Rectangle : coins arrondis 4">
            <a:extLst>
              <a:ext uri="{FF2B5EF4-FFF2-40B4-BE49-F238E27FC236}">
                <a16:creationId xmlns:a16="http://schemas.microsoft.com/office/drawing/2014/main" id="{BF45B282-2851-4103-B684-D4E96C07B7A3}"/>
              </a:ext>
            </a:extLst>
          </p:cNvPr>
          <p:cNvSpPr/>
          <p:nvPr/>
        </p:nvSpPr>
        <p:spPr>
          <a:xfrm>
            <a:off x="6757173" y="2333511"/>
            <a:ext cx="2578416" cy="1895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774D8556-79A1-4AAC-A121-1539D9B9D3DA}"/>
              </a:ext>
            </a:extLst>
          </p:cNvPr>
          <p:cNvSpPr/>
          <p:nvPr/>
        </p:nvSpPr>
        <p:spPr>
          <a:xfrm>
            <a:off x="2725783" y="2523104"/>
            <a:ext cx="1175657" cy="34382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3DD7F9E9-6670-4B0F-9634-B1F319DD387A}"/>
              </a:ext>
            </a:extLst>
          </p:cNvPr>
          <p:cNvSpPr/>
          <p:nvPr/>
        </p:nvSpPr>
        <p:spPr>
          <a:xfrm>
            <a:off x="2928937" y="2143919"/>
            <a:ext cx="2505891" cy="18959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82735470-3A4B-48A9-8A57-8B039306DE9D}"/>
              </a:ext>
            </a:extLst>
          </p:cNvPr>
          <p:cNvSpPr/>
          <p:nvPr/>
        </p:nvSpPr>
        <p:spPr>
          <a:xfrm>
            <a:off x="5434829" y="2143918"/>
            <a:ext cx="1601698" cy="1895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F50EAD75-69CA-4811-928E-0208C7C4AA82}"/>
              </a:ext>
            </a:extLst>
          </p:cNvPr>
          <p:cNvSpPr/>
          <p:nvPr/>
        </p:nvSpPr>
        <p:spPr>
          <a:xfrm>
            <a:off x="2928937" y="2328679"/>
            <a:ext cx="2505891" cy="18959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66117DC9-C04C-4001-8A64-AA8BC53EF2F0}"/>
              </a:ext>
            </a:extLst>
          </p:cNvPr>
          <p:cNvCxnSpPr>
            <a:cxnSpLocks/>
            <a:stCxn id="11" idx="0"/>
            <a:endCxn id="6" idx="1"/>
          </p:cNvCxnSpPr>
          <p:nvPr/>
        </p:nvCxnSpPr>
        <p:spPr>
          <a:xfrm flipV="1">
            <a:off x="1257966" y="4242251"/>
            <a:ext cx="1467817" cy="45934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7E0BCF15-D79F-45EC-967D-6314AC7444D4}"/>
              </a:ext>
            </a:extLst>
          </p:cNvPr>
          <p:cNvSpPr txBox="1"/>
          <p:nvPr/>
        </p:nvSpPr>
        <p:spPr>
          <a:xfrm>
            <a:off x="235893" y="4701593"/>
            <a:ext cx="2044146" cy="369332"/>
          </a:xfrm>
          <a:prstGeom prst="rect">
            <a:avLst/>
          </a:prstGeom>
          <a:noFill/>
        </p:spPr>
        <p:txBody>
          <a:bodyPr wrap="square" rtlCol="0">
            <a:spAutoFit/>
          </a:bodyPr>
          <a:lstStyle/>
          <a:p>
            <a:pPr algn="ctr"/>
            <a:r>
              <a:rPr lang="fr-FR" dirty="0">
                <a:solidFill>
                  <a:srgbClr val="002060"/>
                </a:solidFill>
              </a:rPr>
              <a:t>Lignes</a:t>
            </a:r>
          </a:p>
        </p:txBody>
      </p:sp>
      <p:cxnSp>
        <p:nvCxnSpPr>
          <p:cNvPr id="14" name="Connecteur droit avec flèche 13">
            <a:extLst>
              <a:ext uri="{FF2B5EF4-FFF2-40B4-BE49-F238E27FC236}">
                <a16:creationId xmlns:a16="http://schemas.microsoft.com/office/drawing/2014/main" id="{22B23D4D-A21C-468D-B8F3-E4B9C18EF5C0}"/>
              </a:ext>
            </a:extLst>
          </p:cNvPr>
          <p:cNvCxnSpPr>
            <a:cxnSpLocks/>
            <a:stCxn id="20" idx="1"/>
          </p:cNvCxnSpPr>
          <p:nvPr/>
        </p:nvCxnSpPr>
        <p:spPr>
          <a:xfrm flipH="1">
            <a:off x="8046381" y="1845076"/>
            <a:ext cx="742744" cy="48360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BDBB64C-1CDA-47CF-9254-614EE437853C}"/>
              </a:ext>
            </a:extLst>
          </p:cNvPr>
          <p:cNvSpPr txBox="1"/>
          <p:nvPr/>
        </p:nvSpPr>
        <p:spPr>
          <a:xfrm>
            <a:off x="8789125" y="1660410"/>
            <a:ext cx="1135110" cy="369332"/>
          </a:xfrm>
          <a:prstGeom prst="rect">
            <a:avLst/>
          </a:prstGeom>
          <a:noFill/>
        </p:spPr>
        <p:txBody>
          <a:bodyPr wrap="square" rtlCol="0">
            <a:spAutoFit/>
          </a:bodyPr>
          <a:lstStyle/>
          <a:p>
            <a:pPr algn="ctr"/>
            <a:r>
              <a:rPr lang="fr-FR" dirty="0">
                <a:solidFill>
                  <a:srgbClr val="002060"/>
                </a:solidFill>
              </a:rPr>
              <a:t>Colonnes</a:t>
            </a:r>
          </a:p>
        </p:txBody>
      </p:sp>
      <p:sp>
        <p:nvSpPr>
          <p:cNvPr id="23" name="ZoneTexte 22">
            <a:extLst>
              <a:ext uri="{FF2B5EF4-FFF2-40B4-BE49-F238E27FC236}">
                <a16:creationId xmlns:a16="http://schemas.microsoft.com/office/drawing/2014/main" id="{69C559B8-81FF-4815-972B-52DDC9DFA1BF}"/>
              </a:ext>
            </a:extLst>
          </p:cNvPr>
          <p:cNvSpPr txBox="1"/>
          <p:nvPr/>
        </p:nvSpPr>
        <p:spPr>
          <a:xfrm>
            <a:off x="3466406" y="1609913"/>
            <a:ext cx="2255519" cy="369332"/>
          </a:xfrm>
          <a:prstGeom prst="rect">
            <a:avLst/>
          </a:prstGeom>
          <a:noFill/>
        </p:spPr>
        <p:txBody>
          <a:bodyPr wrap="square" rtlCol="0">
            <a:spAutoFit/>
          </a:bodyPr>
          <a:lstStyle/>
          <a:p>
            <a:pPr algn="ctr"/>
            <a:r>
              <a:rPr lang="fr-FR" dirty="0">
                <a:solidFill>
                  <a:srgbClr val="002060"/>
                </a:solidFill>
              </a:rPr>
              <a:t>Filtre sur les colonnes</a:t>
            </a:r>
          </a:p>
        </p:txBody>
      </p:sp>
      <p:sp>
        <p:nvSpPr>
          <p:cNvPr id="24" name="ZoneTexte 23">
            <a:extLst>
              <a:ext uri="{FF2B5EF4-FFF2-40B4-BE49-F238E27FC236}">
                <a16:creationId xmlns:a16="http://schemas.microsoft.com/office/drawing/2014/main" id="{84712B1D-BE3A-447B-A638-F4A6485DEF7E}"/>
              </a:ext>
            </a:extLst>
          </p:cNvPr>
          <p:cNvSpPr txBox="1"/>
          <p:nvPr/>
        </p:nvSpPr>
        <p:spPr>
          <a:xfrm>
            <a:off x="1553179" y="1705849"/>
            <a:ext cx="877389" cy="369332"/>
          </a:xfrm>
          <a:prstGeom prst="rect">
            <a:avLst/>
          </a:prstGeom>
          <a:noFill/>
        </p:spPr>
        <p:txBody>
          <a:bodyPr wrap="square" rtlCol="0">
            <a:spAutoFit/>
          </a:bodyPr>
          <a:lstStyle/>
          <a:p>
            <a:pPr algn="ctr"/>
            <a:r>
              <a:rPr lang="fr-FR" dirty="0">
                <a:solidFill>
                  <a:srgbClr val="002060"/>
                </a:solidFill>
              </a:rPr>
              <a:t>Titre</a:t>
            </a:r>
          </a:p>
        </p:txBody>
      </p:sp>
      <p:sp>
        <p:nvSpPr>
          <p:cNvPr id="25" name="ZoneTexte 24">
            <a:extLst>
              <a:ext uri="{FF2B5EF4-FFF2-40B4-BE49-F238E27FC236}">
                <a16:creationId xmlns:a16="http://schemas.microsoft.com/office/drawing/2014/main" id="{800B5D43-6B73-42B0-997E-DEFE3A92C24D}"/>
              </a:ext>
            </a:extLst>
          </p:cNvPr>
          <p:cNvSpPr txBox="1"/>
          <p:nvPr/>
        </p:nvSpPr>
        <p:spPr>
          <a:xfrm>
            <a:off x="931067" y="2320138"/>
            <a:ext cx="1336697" cy="646331"/>
          </a:xfrm>
          <a:prstGeom prst="rect">
            <a:avLst/>
          </a:prstGeom>
          <a:noFill/>
        </p:spPr>
        <p:txBody>
          <a:bodyPr wrap="square" rtlCol="0">
            <a:spAutoFit/>
          </a:bodyPr>
          <a:lstStyle/>
          <a:p>
            <a:pPr algn="ctr"/>
            <a:r>
              <a:rPr lang="fr-FR" dirty="0">
                <a:solidFill>
                  <a:srgbClr val="002060"/>
                </a:solidFill>
              </a:rPr>
              <a:t>Filtre sur les lignes</a:t>
            </a:r>
          </a:p>
        </p:txBody>
      </p:sp>
      <p:cxnSp>
        <p:nvCxnSpPr>
          <p:cNvPr id="26" name="Connecteur droit avec flèche 25">
            <a:extLst>
              <a:ext uri="{FF2B5EF4-FFF2-40B4-BE49-F238E27FC236}">
                <a16:creationId xmlns:a16="http://schemas.microsoft.com/office/drawing/2014/main" id="{18008A4B-FA70-460D-B5ED-916829F42399}"/>
              </a:ext>
            </a:extLst>
          </p:cNvPr>
          <p:cNvCxnSpPr>
            <a:cxnSpLocks/>
            <a:stCxn id="25" idx="3"/>
            <a:endCxn id="9" idx="1"/>
          </p:cNvCxnSpPr>
          <p:nvPr/>
        </p:nvCxnSpPr>
        <p:spPr>
          <a:xfrm flipV="1">
            <a:off x="2267764" y="2423475"/>
            <a:ext cx="661173" cy="21982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77EF5AAD-C841-411C-9843-8661FB4EBD51}"/>
              </a:ext>
            </a:extLst>
          </p:cNvPr>
          <p:cNvCxnSpPr>
            <a:cxnSpLocks/>
            <a:stCxn id="24" idx="3"/>
            <a:endCxn id="7" idx="1"/>
          </p:cNvCxnSpPr>
          <p:nvPr/>
        </p:nvCxnSpPr>
        <p:spPr>
          <a:xfrm>
            <a:off x="2430568" y="1890515"/>
            <a:ext cx="498369" cy="34820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038285A8-5472-4C30-9E5C-0DDEBE2FDD34}"/>
              </a:ext>
            </a:extLst>
          </p:cNvPr>
          <p:cNvCxnSpPr>
            <a:cxnSpLocks/>
            <a:stCxn id="23" idx="3"/>
            <a:endCxn id="8" idx="0"/>
          </p:cNvCxnSpPr>
          <p:nvPr/>
        </p:nvCxnSpPr>
        <p:spPr>
          <a:xfrm>
            <a:off x="5721925" y="1794579"/>
            <a:ext cx="513753" cy="3493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7955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6B31FD-07FF-469F-A727-03A4E647EA40}"/>
              </a:ext>
            </a:extLst>
          </p:cNvPr>
          <p:cNvSpPr>
            <a:spLocks noGrp="1"/>
          </p:cNvSpPr>
          <p:nvPr>
            <p:ph type="title"/>
          </p:nvPr>
        </p:nvSpPr>
        <p:spPr/>
        <p:txBody>
          <a:bodyPr/>
          <a:lstStyle/>
          <a:p>
            <a:r>
              <a:rPr lang="fr-FR" dirty="0"/>
              <a:t>Utilisation des colonnes dans un TCD</a:t>
            </a:r>
          </a:p>
        </p:txBody>
      </p:sp>
      <p:sp>
        <p:nvSpPr>
          <p:cNvPr id="5" name="Espace réservé du contenu 4">
            <a:extLst>
              <a:ext uri="{FF2B5EF4-FFF2-40B4-BE49-F238E27FC236}">
                <a16:creationId xmlns:a16="http://schemas.microsoft.com/office/drawing/2014/main" id="{E7493CEF-51DA-4448-88F1-57C77570A0CD}"/>
              </a:ext>
            </a:extLst>
          </p:cNvPr>
          <p:cNvSpPr>
            <a:spLocks noGrp="1"/>
          </p:cNvSpPr>
          <p:nvPr>
            <p:ph sz="half" idx="1"/>
          </p:nvPr>
        </p:nvSpPr>
        <p:spPr/>
        <p:txBody>
          <a:bodyPr/>
          <a:lstStyle/>
          <a:p>
            <a:r>
              <a:rPr lang="fr-FR" dirty="0"/>
              <a:t>Exercice :</a:t>
            </a:r>
          </a:p>
          <a:p>
            <a:pPr lvl="1"/>
            <a:r>
              <a:rPr lang="fr-FR" dirty="0"/>
              <a:t>Sélectionner uniquement les 6 premières journées</a:t>
            </a:r>
          </a:p>
        </p:txBody>
      </p:sp>
      <p:pic>
        <p:nvPicPr>
          <p:cNvPr id="7" name="Espace réservé du contenu 6">
            <a:extLst>
              <a:ext uri="{FF2B5EF4-FFF2-40B4-BE49-F238E27FC236}">
                <a16:creationId xmlns:a16="http://schemas.microsoft.com/office/drawing/2014/main" id="{21E6364A-7AD4-4AC5-AB48-ECCAFED4C2B4}"/>
              </a:ext>
            </a:extLst>
          </p:cNvPr>
          <p:cNvPicPr>
            <a:picLocks noGrp="1" noChangeAspect="1"/>
          </p:cNvPicPr>
          <p:nvPr>
            <p:ph sz="half" idx="2"/>
          </p:nvPr>
        </p:nvPicPr>
        <p:blipFill>
          <a:blip r:embed="rId2"/>
          <a:stretch>
            <a:fillRect/>
          </a:stretch>
        </p:blipFill>
        <p:spPr>
          <a:xfrm>
            <a:off x="6172200" y="1941677"/>
            <a:ext cx="5181600" cy="4119234"/>
          </a:xfrm>
          <a:prstGeom prst="rect">
            <a:avLst/>
          </a:prstGeom>
        </p:spPr>
      </p:pic>
    </p:spTree>
    <p:extLst>
      <p:ext uri="{BB962C8B-B14F-4D97-AF65-F5344CB8AC3E}">
        <p14:creationId xmlns:p14="http://schemas.microsoft.com/office/powerpoint/2010/main" val="7012760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64A15-AF51-4A81-A6A9-2B1D167C22B1}"/>
              </a:ext>
            </a:extLst>
          </p:cNvPr>
          <p:cNvSpPr>
            <a:spLocks noGrp="1"/>
          </p:cNvSpPr>
          <p:nvPr>
            <p:ph type="title"/>
          </p:nvPr>
        </p:nvSpPr>
        <p:spPr/>
        <p:txBody>
          <a:bodyPr/>
          <a:lstStyle/>
          <a:p>
            <a:r>
              <a:rPr lang="fr-FR" dirty="0"/>
              <a:t>Colonnes avec plusieurs valeurs dans un TCD</a:t>
            </a:r>
          </a:p>
        </p:txBody>
      </p:sp>
      <p:sp>
        <p:nvSpPr>
          <p:cNvPr id="3" name="Espace réservé du contenu 2">
            <a:extLst>
              <a:ext uri="{FF2B5EF4-FFF2-40B4-BE49-F238E27FC236}">
                <a16:creationId xmlns:a16="http://schemas.microsoft.com/office/drawing/2014/main" id="{45F7B852-4501-4CB1-B3B8-1DE0DADA5B13}"/>
              </a:ext>
            </a:extLst>
          </p:cNvPr>
          <p:cNvSpPr>
            <a:spLocks noGrp="1"/>
          </p:cNvSpPr>
          <p:nvPr>
            <p:ph sz="half" idx="1"/>
          </p:nvPr>
        </p:nvSpPr>
        <p:spPr/>
        <p:txBody>
          <a:bodyPr/>
          <a:lstStyle/>
          <a:p>
            <a:r>
              <a:rPr lang="fr-FR" dirty="0"/>
              <a:t>Cette fois-ci, nous allons afficher non seulement le score pour chaque challenger et chaque journée mais également le bon nombre de pronostics.</a:t>
            </a:r>
          </a:p>
          <a:p>
            <a:r>
              <a:rPr lang="fr-FR" dirty="0"/>
              <a:t>Nous remarquons alors dans colonnes l’ajout de « Valeurs ». L’objectif de cette colonnes est de modifier la façon dont sont regroupées les données.</a:t>
            </a:r>
          </a:p>
        </p:txBody>
      </p:sp>
      <p:pic>
        <p:nvPicPr>
          <p:cNvPr id="5" name="Espace réservé du contenu 4">
            <a:extLst>
              <a:ext uri="{FF2B5EF4-FFF2-40B4-BE49-F238E27FC236}">
                <a16:creationId xmlns:a16="http://schemas.microsoft.com/office/drawing/2014/main" id="{C78B2530-2927-4C27-B52B-8283CBE5241E}"/>
              </a:ext>
            </a:extLst>
          </p:cNvPr>
          <p:cNvPicPr>
            <a:picLocks noGrp="1" noChangeAspect="1"/>
          </p:cNvPicPr>
          <p:nvPr>
            <p:ph sz="half" idx="2"/>
          </p:nvPr>
        </p:nvPicPr>
        <p:blipFill>
          <a:blip r:embed="rId3"/>
          <a:stretch>
            <a:fillRect/>
          </a:stretch>
        </p:blipFill>
        <p:spPr>
          <a:xfrm>
            <a:off x="8216348" y="2296319"/>
            <a:ext cx="3162300" cy="3409950"/>
          </a:xfrm>
          <a:prstGeom prst="rect">
            <a:avLst/>
          </a:prstGeom>
        </p:spPr>
      </p:pic>
      <p:sp>
        <p:nvSpPr>
          <p:cNvPr id="6" name="Rectangle : coins arrondis 5">
            <a:extLst>
              <a:ext uri="{FF2B5EF4-FFF2-40B4-BE49-F238E27FC236}">
                <a16:creationId xmlns:a16="http://schemas.microsoft.com/office/drawing/2014/main" id="{477374C6-E4E9-4F11-AFA1-6C060FBE0D49}"/>
              </a:ext>
            </a:extLst>
          </p:cNvPr>
          <p:cNvSpPr/>
          <p:nvPr/>
        </p:nvSpPr>
        <p:spPr>
          <a:xfrm>
            <a:off x="9751777" y="4232366"/>
            <a:ext cx="1618161" cy="147390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63860D07-FA07-41DD-A7AF-DFD578B0ECE1}"/>
              </a:ext>
            </a:extLst>
          </p:cNvPr>
          <p:cNvCxnSpPr>
            <a:cxnSpLocks/>
            <a:stCxn id="8" idx="0"/>
            <a:endCxn id="6" idx="1"/>
          </p:cNvCxnSpPr>
          <p:nvPr/>
        </p:nvCxnSpPr>
        <p:spPr>
          <a:xfrm flipV="1">
            <a:off x="8282847" y="4969318"/>
            <a:ext cx="1468930" cy="93852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BFB9BE4F-A8B5-4955-8261-5DD7D4D616D4}"/>
              </a:ext>
            </a:extLst>
          </p:cNvPr>
          <p:cNvSpPr txBox="1"/>
          <p:nvPr/>
        </p:nvSpPr>
        <p:spPr>
          <a:xfrm>
            <a:off x="7260774" y="5907839"/>
            <a:ext cx="2044146" cy="646331"/>
          </a:xfrm>
          <a:prstGeom prst="rect">
            <a:avLst/>
          </a:prstGeom>
          <a:noFill/>
        </p:spPr>
        <p:txBody>
          <a:bodyPr wrap="square" rtlCol="0">
            <a:spAutoFit/>
          </a:bodyPr>
          <a:lstStyle/>
          <a:p>
            <a:pPr algn="ctr"/>
            <a:r>
              <a:rPr lang="fr-FR" dirty="0">
                <a:solidFill>
                  <a:srgbClr val="002060"/>
                </a:solidFill>
              </a:rPr>
              <a:t>Score et bon pronostics</a:t>
            </a:r>
          </a:p>
        </p:txBody>
      </p:sp>
      <p:sp>
        <p:nvSpPr>
          <p:cNvPr id="15" name="Rectangle : coins arrondis 14">
            <a:extLst>
              <a:ext uri="{FF2B5EF4-FFF2-40B4-BE49-F238E27FC236}">
                <a16:creationId xmlns:a16="http://schemas.microsoft.com/office/drawing/2014/main" id="{6FCDD75F-DF0B-4D80-BA66-169942B39DC3}"/>
              </a:ext>
            </a:extLst>
          </p:cNvPr>
          <p:cNvSpPr/>
          <p:nvPr/>
        </p:nvSpPr>
        <p:spPr>
          <a:xfrm>
            <a:off x="9751776" y="2758464"/>
            <a:ext cx="1618161" cy="12561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avec flèche 15">
            <a:extLst>
              <a:ext uri="{FF2B5EF4-FFF2-40B4-BE49-F238E27FC236}">
                <a16:creationId xmlns:a16="http://schemas.microsoft.com/office/drawing/2014/main" id="{74C8321B-5370-436D-BDEA-D44483C48A30}"/>
              </a:ext>
            </a:extLst>
          </p:cNvPr>
          <p:cNvCxnSpPr>
            <a:cxnSpLocks/>
            <a:stCxn id="20" idx="3"/>
            <a:endCxn id="15" idx="1"/>
          </p:cNvCxnSpPr>
          <p:nvPr/>
        </p:nvCxnSpPr>
        <p:spPr>
          <a:xfrm>
            <a:off x="7883930" y="3107019"/>
            <a:ext cx="1867846" cy="27953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06383760-7440-4411-819C-A839FFB3392C}"/>
              </a:ext>
            </a:extLst>
          </p:cNvPr>
          <p:cNvSpPr txBox="1"/>
          <p:nvPr/>
        </p:nvSpPr>
        <p:spPr>
          <a:xfrm>
            <a:off x="6352217" y="2645354"/>
            <a:ext cx="1531713" cy="923330"/>
          </a:xfrm>
          <a:prstGeom prst="rect">
            <a:avLst/>
          </a:prstGeom>
          <a:noFill/>
        </p:spPr>
        <p:txBody>
          <a:bodyPr wrap="square" rtlCol="0">
            <a:spAutoFit/>
          </a:bodyPr>
          <a:lstStyle/>
          <a:p>
            <a:pPr algn="ctr"/>
            <a:r>
              <a:rPr lang="fr-FR" dirty="0">
                <a:solidFill>
                  <a:srgbClr val="002060"/>
                </a:solidFill>
              </a:rPr>
              <a:t>Colonnes avec l’ajout de « Valeurs »</a:t>
            </a:r>
          </a:p>
        </p:txBody>
      </p:sp>
    </p:spTree>
    <p:extLst>
      <p:ext uri="{BB962C8B-B14F-4D97-AF65-F5344CB8AC3E}">
        <p14:creationId xmlns:p14="http://schemas.microsoft.com/office/powerpoint/2010/main" val="41947811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ABE37-A66D-4CAD-B1BD-20A773B370F1}"/>
              </a:ext>
            </a:extLst>
          </p:cNvPr>
          <p:cNvSpPr>
            <a:spLocks noGrp="1"/>
          </p:cNvSpPr>
          <p:nvPr>
            <p:ph type="title"/>
          </p:nvPr>
        </p:nvSpPr>
        <p:spPr/>
        <p:txBody>
          <a:bodyPr/>
          <a:lstStyle/>
          <a:p>
            <a:r>
              <a:rPr lang="fr-FR" dirty="0"/>
              <a:t>Colonnes avec plusieurs valeurs dans un TCD</a:t>
            </a:r>
          </a:p>
        </p:txBody>
      </p:sp>
      <p:sp>
        <p:nvSpPr>
          <p:cNvPr id="3" name="Espace réservé du contenu 2">
            <a:extLst>
              <a:ext uri="{FF2B5EF4-FFF2-40B4-BE49-F238E27FC236}">
                <a16:creationId xmlns:a16="http://schemas.microsoft.com/office/drawing/2014/main" id="{17CD3A44-A807-4CB5-929D-F0C1A4BA4264}"/>
              </a:ext>
            </a:extLst>
          </p:cNvPr>
          <p:cNvSpPr>
            <a:spLocks noGrp="1"/>
          </p:cNvSpPr>
          <p:nvPr>
            <p:ph idx="1"/>
          </p:nvPr>
        </p:nvSpPr>
        <p:spPr/>
        <p:txBody>
          <a:bodyPr/>
          <a:lstStyle/>
          <a:p>
            <a:r>
              <a:rPr lang="fr-FR" dirty="0"/>
              <a:t>Exercice : Afficher les scores et les bon pronostics par journée et par utilisateur.</a:t>
            </a:r>
          </a:p>
        </p:txBody>
      </p:sp>
    </p:spTree>
    <p:extLst>
      <p:ext uri="{BB962C8B-B14F-4D97-AF65-F5344CB8AC3E}">
        <p14:creationId xmlns:p14="http://schemas.microsoft.com/office/powerpoint/2010/main" val="28945943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C4EBB-9145-4694-AF95-AB92AD76915C}"/>
              </a:ext>
            </a:extLst>
          </p:cNvPr>
          <p:cNvSpPr>
            <a:spLocks noGrp="1"/>
          </p:cNvSpPr>
          <p:nvPr>
            <p:ph type="title"/>
          </p:nvPr>
        </p:nvSpPr>
        <p:spPr/>
        <p:txBody>
          <a:bodyPr/>
          <a:lstStyle/>
          <a:p>
            <a:r>
              <a:rPr lang="fr-FR" dirty="0"/>
              <a:t>Colonnes avec plusieurs valeurs dans un TCD</a:t>
            </a:r>
          </a:p>
        </p:txBody>
      </p:sp>
      <p:pic>
        <p:nvPicPr>
          <p:cNvPr id="4" name="Espace réservé du contenu 3">
            <a:extLst>
              <a:ext uri="{FF2B5EF4-FFF2-40B4-BE49-F238E27FC236}">
                <a16:creationId xmlns:a16="http://schemas.microsoft.com/office/drawing/2014/main" id="{8CA78226-8E5E-4BF9-B171-F39FF6DBCB0F}"/>
              </a:ext>
            </a:extLst>
          </p:cNvPr>
          <p:cNvPicPr>
            <a:picLocks noGrp="1" noChangeAspect="1"/>
          </p:cNvPicPr>
          <p:nvPr>
            <p:ph idx="1"/>
          </p:nvPr>
        </p:nvPicPr>
        <p:blipFill>
          <a:blip r:embed="rId2"/>
          <a:stretch>
            <a:fillRect/>
          </a:stretch>
        </p:blipFill>
        <p:spPr>
          <a:xfrm>
            <a:off x="1438284" y="1825625"/>
            <a:ext cx="9315431" cy="4351338"/>
          </a:xfrm>
          <a:prstGeom prst="rect">
            <a:avLst/>
          </a:prstGeom>
        </p:spPr>
      </p:pic>
    </p:spTree>
    <p:extLst>
      <p:ext uri="{BB962C8B-B14F-4D97-AF65-F5344CB8AC3E}">
        <p14:creationId xmlns:p14="http://schemas.microsoft.com/office/powerpoint/2010/main" val="19199077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C1469-FB00-4735-9CAD-E4C1268E8C8F}"/>
              </a:ext>
            </a:extLst>
          </p:cNvPr>
          <p:cNvSpPr>
            <a:spLocks noGrp="1"/>
          </p:cNvSpPr>
          <p:nvPr>
            <p:ph type="title"/>
          </p:nvPr>
        </p:nvSpPr>
        <p:spPr/>
        <p:txBody>
          <a:bodyPr/>
          <a:lstStyle/>
          <a:p>
            <a:r>
              <a:rPr lang="fr-FR" dirty="0"/>
              <a:t>Colonnes avec plusieurs valeurs dans un TCD</a:t>
            </a:r>
          </a:p>
        </p:txBody>
      </p:sp>
      <p:sp>
        <p:nvSpPr>
          <p:cNvPr id="3" name="Espace réservé du contenu 2">
            <a:extLst>
              <a:ext uri="{FF2B5EF4-FFF2-40B4-BE49-F238E27FC236}">
                <a16:creationId xmlns:a16="http://schemas.microsoft.com/office/drawing/2014/main" id="{EA60005E-4187-48BB-AE4F-BCE859887116}"/>
              </a:ext>
            </a:extLst>
          </p:cNvPr>
          <p:cNvSpPr>
            <a:spLocks noGrp="1"/>
          </p:cNvSpPr>
          <p:nvPr>
            <p:ph idx="1"/>
          </p:nvPr>
        </p:nvSpPr>
        <p:spPr/>
        <p:txBody>
          <a:bodyPr/>
          <a:lstStyle/>
          <a:p>
            <a:r>
              <a:rPr lang="fr-FR" dirty="0"/>
              <a:t>Exercice : Permuter l’ordre des colonnes.</a:t>
            </a:r>
          </a:p>
          <a:p>
            <a:endParaRPr lang="fr-FR" dirty="0"/>
          </a:p>
        </p:txBody>
      </p:sp>
    </p:spTree>
    <p:extLst>
      <p:ext uri="{BB962C8B-B14F-4D97-AF65-F5344CB8AC3E}">
        <p14:creationId xmlns:p14="http://schemas.microsoft.com/office/powerpoint/2010/main" val="14110591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DDA92A-C43D-4E38-B154-1A0263AB348E}"/>
              </a:ext>
            </a:extLst>
          </p:cNvPr>
          <p:cNvSpPr>
            <a:spLocks noGrp="1"/>
          </p:cNvSpPr>
          <p:nvPr>
            <p:ph type="title"/>
          </p:nvPr>
        </p:nvSpPr>
        <p:spPr/>
        <p:txBody>
          <a:bodyPr/>
          <a:lstStyle/>
          <a:p>
            <a:r>
              <a:rPr lang="fr-FR" dirty="0"/>
              <a:t>Colonnes avec plusieurs valeurs dans un TCD</a:t>
            </a:r>
          </a:p>
        </p:txBody>
      </p:sp>
      <p:pic>
        <p:nvPicPr>
          <p:cNvPr id="4" name="Espace réservé du contenu 3">
            <a:extLst>
              <a:ext uri="{FF2B5EF4-FFF2-40B4-BE49-F238E27FC236}">
                <a16:creationId xmlns:a16="http://schemas.microsoft.com/office/drawing/2014/main" id="{2F1DD183-4A9E-45F4-880C-F95B7402887F}"/>
              </a:ext>
            </a:extLst>
          </p:cNvPr>
          <p:cNvPicPr>
            <a:picLocks noGrp="1" noChangeAspect="1"/>
          </p:cNvPicPr>
          <p:nvPr>
            <p:ph idx="1"/>
          </p:nvPr>
        </p:nvPicPr>
        <p:blipFill>
          <a:blip r:embed="rId2"/>
          <a:stretch>
            <a:fillRect/>
          </a:stretch>
        </p:blipFill>
        <p:spPr>
          <a:xfrm>
            <a:off x="1944424" y="1825625"/>
            <a:ext cx="8303151" cy="4351338"/>
          </a:xfrm>
          <a:prstGeom prst="rect">
            <a:avLst/>
          </a:prstGeom>
        </p:spPr>
      </p:pic>
    </p:spTree>
    <p:extLst>
      <p:ext uri="{BB962C8B-B14F-4D97-AF65-F5344CB8AC3E}">
        <p14:creationId xmlns:p14="http://schemas.microsoft.com/office/powerpoint/2010/main" val="6068930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6BC18-3178-432A-AF92-9FCD9A338FC1}"/>
              </a:ext>
            </a:extLst>
          </p:cNvPr>
          <p:cNvSpPr>
            <a:spLocks noGrp="1"/>
          </p:cNvSpPr>
          <p:nvPr>
            <p:ph type="title"/>
          </p:nvPr>
        </p:nvSpPr>
        <p:spPr/>
        <p:txBody>
          <a:bodyPr>
            <a:normAutofit/>
          </a:bodyPr>
          <a:lstStyle/>
          <a:p>
            <a:r>
              <a:rPr lang="fr-FR" dirty="0"/>
              <a:t>Utilisation des filtres dans un TCD</a:t>
            </a:r>
          </a:p>
        </p:txBody>
      </p:sp>
      <p:sp>
        <p:nvSpPr>
          <p:cNvPr id="3" name="Espace réservé du contenu 2">
            <a:extLst>
              <a:ext uri="{FF2B5EF4-FFF2-40B4-BE49-F238E27FC236}">
                <a16:creationId xmlns:a16="http://schemas.microsoft.com/office/drawing/2014/main" id="{D5AB32AE-587E-4580-9CB8-9EBA9BC24130}"/>
              </a:ext>
            </a:extLst>
          </p:cNvPr>
          <p:cNvSpPr>
            <a:spLocks noGrp="1"/>
          </p:cNvSpPr>
          <p:nvPr>
            <p:ph sz="half" idx="1"/>
          </p:nvPr>
        </p:nvSpPr>
        <p:spPr/>
        <p:txBody>
          <a:bodyPr/>
          <a:lstStyle/>
          <a:p>
            <a:r>
              <a:rPr lang="fr-FR" dirty="0"/>
              <a:t>L’utilisation de filtres est très puissant et permet de sélectionner une plage de données à analyser.</a:t>
            </a:r>
          </a:p>
          <a:p>
            <a:r>
              <a:rPr lang="fr-FR" dirty="0"/>
              <a:t>On peut combiner plusieurs filtres</a:t>
            </a:r>
          </a:p>
          <a:p>
            <a:r>
              <a:rPr lang="fr-FR" dirty="0"/>
              <a:t>Pour cela, il suffit de glisser déposer les colonnes dans la zone filtre</a:t>
            </a:r>
          </a:p>
        </p:txBody>
      </p:sp>
      <p:pic>
        <p:nvPicPr>
          <p:cNvPr id="5" name="Espace réservé du contenu 4">
            <a:extLst>
              <a:ext uri="{FF2B5EF4-FFF2-40B4-BE49-F238E27FC236}">
                <a16:creationId xmlns:a16="http://schemas.microsoft.com/office/drawing/2014/main" id="{2DF8681C-7AFD-444B-A8F7-CF001758C3A1}"/>
              </a:ext>
            </a:extLst>
          </p:cNvPr>
          <p:cNvPicPr>
            <a:picLocks noGrp="1" noChangeAspect="1"/>
          </p:cNvPicPr>
          <p:nvPr>
            <p:ph sz="half" idx="2"/>
          </p:nvPr>
        </p:nvPicPr>
        <p:blipFill>
          <a:blip r:embed="rId2"/>
          <a:stretch>
            <a:fillRect/>
          </a:stretch>
        </p:blipFill>
        <p:spPr>
          <a:xfrm>
            <a:off x="8492218" y="2421232"/>
            <a:ext cx="3067050" cy="2933700"/>
          </a:xfrm>
          <a:prstGeom prst="rect">
            <a:avLst/>
          </a:prstGeom>
        </p:spPr>
      </p:pic>
      <p:sp>
        <p:nvSpPr>
          <p:cNvPr id="6" name="Rectangle : coins arrondis 5">
            <a:extLst>
              <a:ext uri="{FF2B5EF4-FFF2-40B4-BE49-F238E27FC236}">
                <a16:creationId xmlns:a16="http://schemas.microsoft.com/office/drawing/2014/main" id="{A6508069-CD7C-4D68-BE59-932EF73A0C88}"/>
              </a:ext>
            </a:extLst>
          </p:cNvPr>
          <p:cNvSpPr/>
          <p:nvPr/>
        </p:nvSpPr>
        <p:spPr>
          <a:xfrm>
            <a:off x="8428073" y="2636544"/>
            <a:ext cx="1618161" cy="12561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D7501C14-C990-43CC-ABF4-0E4C8A82A336}"/>
              </a:ext>
            </a:extLst>
          </p:cNvPr>
          <p:cNvCxnSpPr>
            <a:cxnSpLocks/>
            <a:stCxn id="8" idx="3"/>
            <a:endCxn id="6" idx="1"/>
          </p:cNvCxnSpPr>
          <p:nvPr/>
        </p:nvCxnSpPr>
        <p:spPr>
          <a:xfrm>
            <a:off x="8085829" y="3002990"/>
            <a:ext cx="342244" cy="2616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194A37C1-E92D-4CC5-BEAA-18B14F6E93DD}"/>
              </a:ext>
            </a:extLst>
          </p:cNvPr>
          <p:cNvSpPr txBox="1"/>
          <p:nvPr/>
        </p:nvSpPr>
        <p:spPr>
          <a:xfrm>
            <a:off x="6297899" y="2818324"/>
            <a:ext cx="1787930" cy="369332"/>
          </a:xfrm>
          <a:prstGeom prst="rect">
            <a:avLst/>
          </a:prstGeom>
          <a:noFill/>
        </p:spPr>
        <p:txBody>
          <a:bodyPr wrap="square" rtlCol="0">
            <a:spAutoFit/>
          </a:bodyPr>
          <a:lstStyle/>
          <a:p>
            <a:pPr algn="ctr"/>
            <a:r>
              <a:rPr lang="fr-FR" dirty="0">
                <a:solidFill>
                  <a:srgbClr val="002060"/>
                </a:solidFill>
              </a:rPr>
              <a:t>Liste des filtres</a:t>
            </a:r>
          </a:p>
        </p:txBody>
      </p:sp>
    </p:spTree>
    <p:extLst>
      <p:ext uri="{BB962C8B-B14F-4D97-AF65-F5344CB8AC3E}">
        <p14:creationId xmlns:p14="http://schemas.microsoft.com/office/powerpoint/2010/main" val="8465520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6C346-0106-4C39-A7B9-8F35521202CC}"/>
              </a:ext>
            </a:extLst>
          </p:cNvPr>
          <p:cNvSpPr>
            <a:spLocks noGrp="1"/>
          </p:cNvSpPr>
          <p:nvPr>
            <p:ph type="title"/>
          </p:nvPr>
        </p:nvSpPr>
        <p:spPr/>
        <p:txBody>
          <a:bodyPr/>
          <a:lstStyle/>
          <a:p>
            <a:r>
              <a:rPr lang="fr-FR" dirty="0"/>
              <a:t>Utilisation des filtres dans un TCD</a:t>
            </a:r>
          </a:p>
        </p:txBody>
      </p:sp>
      <p:pic>
        <p:nvPicPr>
          <p:cNvPr id="4" name="Espace réservé du contenu 3">
            <a:extLst>
              <a:ext uri="{FF2B5EF4-FFF2-40B4-BE49-F238E27FC236}">
                <a16:creationId xmlns:a16="http://schemas.microsoft.com/office/drawing/2014/main" id="{AE6B6834-D65A-4261-B09E-A6558AA6A956}"/>
              </a:ext>
            </a:extLst>
          </p:cNvPr>
          <p:cNvPicPr>
            <a:picLocks noGrp="1" noChangeAspect="1"/>
          </p:cNvPicPr>
          <p:nvPr>
            <p:ph idx="1"/>
          </p:nvPr>
        </p:nvPicPr>
        <p:blipFill>
          <a:blip r:embed="rId2"/>
          <a:stretch>
            <a:fillRect/>
          </a:stretch>
        </p:blipFill>
        <p:spPr>
          <a:xfrm>
            <a:off x="1281112" y="2377281"/>
            <a:ext cx="9629775" cy="3248025"/>
          </a:xfrm>
          <a:prstGeom prst="rect">
            <a:avLst/>
          </a:prstGeom>
        </p:spPr>
      </p:pic>
      <p:sp>
        <p:nvSpPr>
          <p:cNvPr id="5" name="Rectangle : coins arrondis 4">
            <a:extLst>
              <a:ext uri="{FF2B5EF4-FFF2-40B4-BE49-F238E27FC236}">
                <a16:creationId xmlns:a16="http://schemas.microsoft.com/office/drawing/2014/main" id="{E9DD47B8-B5BC-43C7-A5AA-AE6936EC8902}"/>
              </a:ext>
            </a:extLst>
          </p:cNvPr>
          <p:cNvSpPr/>
          <p:nvPr/>
        </p:nvSpPr>
        <p:spPr>
          <a:xfrm>
            <a:off x="1281112" y="2377281"/>
            <a:ext cx="3552145"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A4A5D9A2-4583-4F0B-AF01-8B1F8E777602}"/>
              </a:ext>
            </a:extLst>
          </p:cNvPr>
          <p:cNvSpPr txBox="1"/>
          <p:nvPr/>
        </p:nvSpPr>
        <p:spPr>
          <a:xfrm>
            <a:off x="741831" y="1930967"/>
            <a:ext cx="1787930" cy="369332"/>
          </a:xfrm>
          <a:prstGeom prst="rect">
            <a:avLst/>
          </a:prstGeom>
          <a:noFill/>
        </p:spPr>
        <p:txBody>
          <a:bodyPr wrap="square" rtlCol="0">
            <a:spAutoFit/>
          </a:bodyPr>
          <a:lstStyle/>
          <a:p>
            <a:pPr algn="ctr"/>
            <a:r>
              <a:rPr lang="fr-FR" dirty="0">
                <a:solidFill>
                  <a:srgbClr val="002060"/>
                </a:solidFill>
              </a:rPr>
              <a:t>Liste des filtres</a:t>
            </a:r>
          </a:p>
        </p:txBody>
      </p:sp>
      <p:cxnSp>
        <p:nvCxnSpPr>
          <p:cNvPr id="7" name="Connecteur droit avec flèche 6">
            <a:extLst>
              <a:ext uri="{FF2B5EF4-FFF2-40B4-BE49-F238E27FC236}">
                <a16:creationId xmlns:a16="http://schemas.microsoft.com/office/drawing/2014/main" id="{56CB2D90-AC2D-4BF2-9E69-CD6729438204}"/>
              </a:ext>
            </a:extLst>
          </p:cNvPr>
          <p:cNvCxnSpPr>
            <a:cxnSpLocks/>
            <a:stCxn id="6" idx="3"/>
            <a:endCxn id="5" idx="0"/>
          </p:cNvCxnSpPr>
          <p:nvPr/>
        </p:nvCxnSpPr>
        <p:spPr>
          <a:xfrm>
            <a:off x="2529761" y="2115633"/>
            <a:ext cx="527424" cy="2616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34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3DA56-8A2A-46ED-B018-4D4C12264596}"/>
              </a:ext>
            </a:extLst>
          </p:cNvPr>
          <p:cNvSpPr>
            <a:spLocks noGrp="1"/>
          </p:cNvSpPr>
          <p:nvPr>
            <p:ph type="title"/>
          </p:nvPr>
        </p:nvSpPr>
        <p:spPr/>
        <p:txBody>
          <a:bodyPr>
            <a:normAutofit fontScale="90000"/>
          </a:bodyPr>
          <a:lstStyle/>
          <a:p>
            <a:r>
              <a:rPr lang="fr-FR" dirty="0"/>
              <a:t>Présentation de l’interface – Menu ruban - Raccourcis</a:t>
            </a:r>
          </a:p>
        </p:txBody>
      </p:sp>
      <p:sp>
        <p:nvSpPr>
          <p:cNvPr id="3" name="Espace réservé du contenu 2">
            <a:extLst>
              <a:ext uri="{FF2B5EF4-FFF2-40B4-BE49-F238E27FC236}">
                <a16:creationId xmlns:a16="http://schemas.microsoft.com/office/drawing/2014/main" id="{BAEC1A0A-EBD3-4273-8081-25D2D67E3D95}"/>
              </a:ext>
            </a:extLst>
          </p:cNvPr>
          <p:cNvSpPr>
            <a:spLocks noGrp="1"/>
          </p:cNvSpPr>
          <p:nvPr>
            <p:ph idx="1"/>
          </p:nvPr>
        </p:nvSpPr>
        <p:spPr/>
        <p:txBody>
          <a:bodyPr/>
          <a:lstStyle/>
          <a:p>
            <a:r>
              <a:rPr lang="fr-FR" dirty="0"/>
              <a:t>Exercice : écrire du texte dans une cellule</a:t>
            </a:r>
          </a:p>
          <a:p>
            <a:r>
              <a:rPr lang="fr-FR" dirty="0"/>
              <a:t>Mettre celui-ci en gras via un raccourci clavier</a:t>
            </a:r>
          </a:p>
        </p:txBody>
      </p:sp>
    </p:spTree>
    <p:extLst>
      <p:ext uri="{BB962C8B-B14F-4D97-AF65-F5344CB8AC3E}">
        <p14:creationId xmlns:p14="http://schemas.microsoft.com/office/powerpoint/2010/main" val="37243114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F202C-FA55-44F1-8354-8AE05A28EF25}"/>
              </a:ext>
            </a:extLst>
          </p:cNvPr>
          <p:cNvSpPr>
            <a:spLocks noGrp="1"/>
          </p:cNvSpPr>
          <p:nvPr>
            <p:ph type="title"/>
          </p:nvPr>
        </p:nvSpPr>
        <p:spPr/>
        <p:txBody>
          <a:bodyPr/>
          <a:lstStyle/>
          <a:p>
            <a:r>
              <a:rPr lang="fr-FR" dirty="0"/>
              <a:t>Utilisation des filtres dans un TCD</a:t>
            </a:r>
          </a:p>
        </p:txBody>
      </p:sp>
      <p:sp>
        <p:nvSpPr>
          <p:cNvPr id="3" name="Espace réservé du contenu 2">
            <a:extLst>
              <a:ext uri="{FF2B5EF4-FFF2-40B4-BE49-F238E27FC236}">
                <a16:creationId xmlns:a16="http://schemas.microsoft.com/office/drawing/2014/main" id="{B54876A6-4F32-4890-8790-583F412680E5}"/>
              </a:ext>
            </a:extLst>
          </p:cNvPr>
          <p:cNvSpPr>
            <a:spLocks noGrp="1"/>
          </p:cNvSpPr>
          <p:nvPr>
            <p:ph idx="1"/>
          </p:nvPr>
        </p:nvSpPr>
        <p:spPr/>
        <p:txBody>
          <a:bodyPr/>
          <a:lstStyle/>
          <a:p>
            <a:r>
              <a:rPr lang="fr-FR" dirty="0"/>
              <a:t>Exercice :</a:t>
            </a:r>
          </a:p>
          <a:p>
            <a:pPr lvl="1"/>
            <a:r>
              <a:rPr lang="fr-FR" dirty="0"/>
              <a:t>Afficher uniquement les premiers utilisateurs dans le rapport</a:t>
            </a:r>
          </a:p>
          <a:p>
            <a:pPr lvl="1"/>
            <a:r>
              <a:rPr lang="fr-FR" dirty="0"/>
              <a:t>Pour cela, utiliser la colonnes </a:t>
            </a:r>
            <a:r>
              <a:rPr lang="fr-FR" dirty="0" err="1"/>
              <a:t>a_challenger_journee_Premier</a:t>
            </a:r>
            <a:endParaRPr lang="fr-FR" dirty="0"/>
          </a:p>
        </p:txBody>
      </p:sp>
      <p:pic>
        <p:nvPicPr>
          <p:cNvPr id="4" name="Image 3">
            <a:extLst>
              <a:ext uri="{FF2B5EF4-FFF2-40B4-BE49-F238E27FC236}">
                <a16:creationId xmlns:a16="http://schemas.microsoft.com/office/drawing/2014/main" id="{34A8EF8F-2D4A-4FCB-8D83-DBD94194CD74}"/>
              </a:ext>
            </a:extLst>
          </p:cNvPr>
          <p:cNvPicPr>
            <a:picLocks noChangeAspect="1"/>
          </p:cNvPicPr>
          <p:nvPr/>
        </p:nvPicPr>
        <p:blipFill>
          <a:blip r:embed="rId2"/>
          <a:stretch>
            <a:fillRect/>
          </a:stretch>
        </p:blipFill>
        <p:spPr>
          <a:xfrm>
            <a:off x="1922008" y="3429000"/>
            <a:ext cx="8696325" cy="2295525"/>
          </a:xfrm>
          <a:prstGeom prst="rect">
            <a:avLst/>
          </a:prstGeom>
        </p:spPr>
      </p:pic>
    </p:spTree>
    <p:extLst>
      <p:ext uri="{BB962C8B-B14F-4D97-AF65-F5344CB8AC3E}">
        <p14:creationId xmlns:p14="http://schemas.microsoft.com/office/powerpoint/2010/main" val="24867707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62679-AA06-446B-A0FF-3877BA7842C7}"/>
              </a:ext>
            </a:extLst>
          </p:cNvPr>
          <p:cNvSpPr>
            <a:spLocks noGrp="1"/>
          </p:cNvSpPr>
          <p:nvPr>
            <p:ph type="title"/>
          </p:nvPr>
        </p:nvSpPr>
        <p:spPr/>
        <p:txBody>
          <a:bodyPr/>
          <a:lstStyle/>
          <a:p>
            <a:r>
              <a:rPr lang="fr-FR" dirty="0"/>
              <a:t>La barre d’outils « analyse »</a:t>
            </a:r>
          </a:p>
        </p:txBody>
      </p:sp>
      <p:pic>
        <p:nvPicPr>
          <p:cNvPr id="4" name="Image 3">
            <a:extLst>
              <a:ext uri="{FF2B5EF4-FFF2-40B4-BE49-F238E27FC236}">
                <a16:creationId xmlns:a16="http://schemas.microsoft.com/office/drawing/2014/main" id="{B8FB33E6-A4B7-48C0-BEB0-A7B941234B61}"/>
              </a:ext>
            </a:extLst>
          </p:cNvPr>
          <p:cNvPicPr>
            <a:picLocks noChangeAspect="1"/>
          </p:cNvPicPr>
          <p:nvPr/>
        </p:nvPicPr>
        <p:blipFill rotWithShape="1">
          <a:blip r:embed="rId2"/>
          <a:srcRect r="50000"/>
          <a:stretch/>
        </p:blipFill>
        <p:spPr>
          <a:xfrm>
            <a:off x="1273628" y="2746068"/>
            <a:ext cx="9335589" cy="1318670"/>
          </a:xfrm>
          <a:prstGeom prst="rect">
            <a:avLst/>
          </a:prstGeom>
        </p:spPr>
      </p:pic>
      <p:pic>
        <p:nvPicPr>
          <p:cNvPr id="5" name="Image 4">
            <a:extLst>
              <a:ext uri="{FF2B5EF4-FFF2-40B4-BE49-F238E27FC236}">
                <a16:creationId xmlns:a16="http://schemas.microsoft.com/office/drawing/2014/main" id="{2D396E4E-3370-408F-A85D-AC2F1BB8F194}"/>
              </a:ext>
            </a:extLst>
          </p:cNvPr>
          <p:cNvPicPr>
            <a:picLocks noChangeAspect="1"/>
          </p:cNvPicPr>
          <p:nvPr/>
        </p:nvPicPr>
        <p:blipFill rotWithShape="1">
          <a:blip r:embed="rId2"/>
          <a:srcRect l="44214"/>
          <a:stretch/>
        </p:blipFill>
        <p:spPr>
          <a:xfrm>
            <a:off x="838200" y="5193439"/>
            <a:ext cx="10415839" cy="1318669"/>
          </a:xfrm>
          <a:prstGeom prst="rect">
            <a:avLst/>
          </a:prstGeom>
        </p:spPr>
      </p:pic>
      <p:sp>
        <p:nvSpPr>
          <p:cNvPr id="6" name="Rectangle : coins arrondis 5">
            <a:extLst>
              <a:ext uri="{FF2B5EF4-FFF2-40B4-BE49-F238E27FC236}">
                <a16:creationId xmlns:a16="http://schemas.microsoft.com/office/drawing/2014/main" id="{F6D58DD1-A53E-4F0A-8081-496A51DBB12E}"/>
              </a:ext>
            </a:extLst>
          </p:cNvPr>
          <p:cNvSpPr/>
          <p:nvPr/>
        </p:nvSpPr>
        <p:spPr>
          <a:xfrm>
            <a:off x="1273628" y="3290900"/>
            <a:ext cx="1008017"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D543F220-3F23-4C56-970E-59FBD7114BED}"/>
              </a:ext>
            </a:extLst>
          </p:cNvPr>
          <p:cNvSpPr/>
          <p:nvPr/>
        </p:nvSpPr>
        <p:spPr>
          <a:xfrm>
            <a:off x="3285308" y="3290900"/>
            <a:ext cx="1008017"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B0D6E39B-30FC-4D3F-8F89-18CBA0EF857E}"/>
              </a:ext>
            </a:extLst>
          </p:cNvPr>
          <p:cNvSpPr/>
          <p:nvPr/>
        </p:nvSpPr>
        <p:spPr>
          <a:xfrm>
            <a:off x="7247709" y="5531531"/>
            <a:ext cx="1008017" cy="8974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950A0A8-7894-48C9-B51F-F0D8FB9E71F8}"/>
              </a:ext>
            </a:extLst>
          </p:cNvPr>
          <p:cNvSpPr txBox="1"/>
          <p:nvPr/>
        </p:nvSpPr>
        <p:spPr>
          <a:xfrm>
            <a:off x="494179" y="4225633"/>
            <a:ext cx="2097165" cy="646331"/>
          </a:xfrm>
          <a:prstGeom prst="rect">
            <a:avLst/>
          </a:prstGeom>
          <a:noFill/>
        </p:spPr>
        <p:txBody>
          <a:bodyPr wrap="square" rtlCol="0">
            <a:spAutoFit/>
          </a:bodyPr>
          <a:lstStyle/>
          <a:p>
            <a:pPr algn="ctr"/>
            <a:r>
              <a:rPr lang="fr-FR" dirty="0">
                <a:solidFill>
                  <a:srgbClr val="002060"/>
                </a:solidFill>
              </a:rPr>
              <a:t>Modification du titre du tableau</a:t>
            </a:r>
          </a:p>
        </p:txBody>
      </p:sp>
      <p:cxnSp>
        <p:nvCxnSpPr>
          <p:cNvPr id="10" name="Connecteur droit avec flèche 9">
            <a:extLst>
              <a:ext uri="{FF2B5EF4-FFF2-40B4-BE49-F238E27FC236}">
                <a16:creationId xmlns:a16="http://schemas.microsoft.com/office/drawing/2014/main" id="{479EE1B7-3123-4738-B2F6-55CF2EFFE884}"/>
              </a:ext>
            </a:extLst>
          </p:cNvPr>
          <p:cNvCxnSpPr>
            <a:cxnSpLocks/>
            <a:stCxn id="25" idx="0"/>
            <a:endCxn id="7" idx="2"/>
          </p:cNvCxnSpPr>
          <p:nvPr/>
        </p:nvCxnSpPr>
        <p:spPr>
          <a:xfrm flipH="1" flipV="1">
            <a:off x="3789317" y="3508773"/>
            <a:ext cx="306945" cy="66749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348483B0-308B-428C-A387-9AC62D021A6E}"/>
              </a:ext>
            </a:extLst>
          </p:cNvPr>
          <p:cNvCxnSpPr>
            <a:cxnSpLocks/>
            <a:stCxn id="9" idx="0"/>
            <a:endCxn id="6" idx="2"/>
          </p:cNvCxnSpPr>
          <p:nvPr/>
        </p:nvCxnSpPr>
        <p:spPr>
          <a:xfrm flipV="1">
            <a:off x="1542762" y="3508773"/>
            <a:ext cx="234875" cy="71686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949D7DB0-F5D2-41E7-B321-0CF7002073D5}"/>
              </a:ext>
            </a:extLst>
          </p:cNvPr>
          <p:cNvSpPr txBox="1"/>
          <p:nvPr/>
        </p:nvSpPr>
        <p:spPr>
          <a:xfrm>
            <a:off x="3047679" y="4176264"/>
            <a:ext cx="2097165" cy="646331"/>
          </a:xfrm>
          <a:prstGeom prst="rect">
            <a:avLst/>
          </a:prstGeom>
          <a:noFill/>
        </p:spPr>
        <p:txBody>
          <a:bodyPr wrap="square" rtlCol="0">
            <a:spAutoFit/>
          </a:bodyPr>
          <a:lstStyle/>
          <a:p>
            <a:pPr algn="ctr"/>
            <a:r>
              <a:rPr lang="fr-FR" dirty="0">
                <a:solidFill>
                  <a:srgbClr val="002060"/>
                </a:solidFill>
              </a:rPr>
              <a:t>Modification du nom des colonnes</a:t>
            </a:r>
          </a:p>
        </p:txBody>
      </p:sp>
      <p:sp>
        <p:nvSpPr>
          <p:cNvPr id="29" name="ZoneTexte 28">
            <a:extLst>
              <a:ext uri="{FF2B5EF4-FFF2-40B4-BE49-F238E27FC236}">
                <a16:creationId xmlns:a16="http://schemas.microsoft.com/office/drawing/2014/main" id="{4BAE3404-79FD-4DFB-87B2-A462B27262DD}"/>
              </a:ext>
            </a:extLst>
          </p:cNvPr>
          <p:cNvSpPr txBox="1"/>
          <p:nvPr/>
        </p:nvSpPr>
        <p:spPr>
          <a:xfrm>
            <a:off x="7247709" y="4186998"/>
            <a:ext cx="2097165" cy="923330"/>
          </a:xfrm>
          <a:prstGeom prst="rect">
            <a:avLst/>
          </a:prstGeom>
          <a:noFill/>
        </p:spPr>
        <p:txBody>
          <a:bodyPr wrap="square" rtlCol="0">
            <a:spAutoFit/>
          </a:bodyPr>
          <a:lstStyle/>
          <a:p>
            <a:pPr algn="ctr"/>
            <a:r>
              <a:rPr lang="fr-FR" dirty="0">
                <a:solidFill>
                  <a:srgbClr val="002060"/>
                </a:solidFill>
              </a:rPr>
              <a:t>Insertion d’un graphique croisé dynamique</a:t>
            </a:r>
          </a:p>
        </p:txBody>
      </p:sp>
      <p:cxnSp>
        <p:nvCxnSpPr>
          <p:cNvPr id="31" name="Connecteur droit avec flèche 30">
            <a:extLst>
              <a:ext uri="{FF2B5EF4-FFF2-40B4-BE49-F238E27FC236}">
                <a16:creationId xmlns:a16="http://schemas.microsoft.com/office/drawing/2014/main" id="{862C3BA9-E123-4DBD-B131-406B5FB78DB3}"/>
              </a:ext>
            </a:extLst>
          </p:cNvPr>
          <p:cNvCxnSpPr>
            <a:cxnSpLocks/>
            <a:stCxn id="29" idx="2"/>
            <a:endCxn id="8" idx="0"/>
          </p:cNvCxnSpPr>
          <p:nvPr/>
        </p:nvCxnSpPr>
        <p:spPr>
          <a:xfrm flipH="1">
            <a:off x="7751718" y="5110328"/>
            <a:ext cx="544574" cy="42120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Espace réservé du contenu 34">
            <a:extLst>
              <a:ext uri="{FF2B5EF4-FFF2-40B4-BE49-F238E27FC236}">
                <a16:creationId xmlns:a16="http://schemas.microsoft.com/office/drawing/2014/main" id="{DC029899-A12A-47E8-8F18-B31871F84321}"/>
              </a:ext>
            </a:extLst>
          </p:cNvPr>
          <p:cNvSpPr>
            <a:spLocks noGrp="1"/>
          </p:cNvSpPr>
          <p:nvPr>
            <p:ph idx="1"/>
          </p:nvPr>
        </p:nvSpPr>
        <p:spPr/>
        <p:txBody>
          <a:bodyPr/>
          <a:lstStyle/>
          <a:p>
            <a:pPr marL="0" indent="0">
              <a:buNone/>
            </a:pPr>
            <a:r>
              <a:rPr lang="fr-FR" dirty="0"/>
              <a:t>Le menu « Analyse » apparait dans le ruban dès qu’un tableau</a:t>
            </a:r>
            <a:r>
              <a:rPr lang="fr-FR" baseline="0" dirty="0"/>
              <a:t> croisé dynamique est sélectionné.</a:t>
            </a:r>
            <a:endParaRPr lang="fr-FR" dirty="0"/>
          </a:p>
        </p:txBody>
      </p:sp>
    </p:spTree>
    <p:extLst>
      <p:ext uri="{BB962C8B-B14F-4D97-AF65-F5344CB8AC3E}">
        <p14:creationId xmlns:p14="http://schemas.microsoft.com/office/powerpoint/2010/main" val="6430258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ADFD1-C826-4AFA-B42E-0BFD9649D845}"/>
              </a:ext>
            </a:extLst>
          </p:cNvPr>
          <p:cNvSpPr>
            <a:spLocks noGrp="1"/>
          </p:cNvSpPr>
          <p:nvPr>
            <p:ph type="title"/>
          </p:nvPr>
        </p:nvSpPr>
        <p:spPr/>
        <p:txBody>
          <a:bodyPr/>
          <a:lstStyle/>
          <a:p>
            <a:r>
              <a:rPr lang="fr-FR" dirty="0"/>
              <a:t>Les graphiques croisés dynamiques</a:t>
            </a:r>
          </a:p>
        </p:txBody>
      </p:sp>
      <p:sp>
        <p:nvSpPr>
          <p:cNvPr id="3" name="Espace réservé du contenu 2">
            <a:extLst>
              <a:ext uri="{FF2B5EF4-FFF2-40B4-BE49-F238E27FC236}">
                <a16:creationId xmlns:a16="http://schemas.microsoft.com/office/drawing/2014/main" id="{B3301A87-9BB2-4957-B3B6-D000948C0BE3}"/>
              </a:ext>
            </a:extLst>
          </p:cNvPr>
          <p:cNvSpPr>
            <a:spLocks noGrp="1"/>
          </p:cNvSpPr>
          <p:nvPr>
            <p:ph sz="half" idx="1"/>
          </p:nvPr>
        </p:nvSpPr>
        <p:spPr/>
        <p:txBody>
          <a:bodyPr/>
          <a:lstStyle/>
          <a:p>
            <a:r>
              <a:rPr lang="fr-FR" dirty="0"/>
              <a:t>Depuis un tableau croisé dynamique il suffit de cliquer sur « Graphique croisé dynamique »</a:t>
            </a:r>
          </a:p>
        </p:txBody>
      </p:sp>
      <p:pic>
        <p:nvPicPr>
          <p:cNvPr id="5" name="Espace réservé du contenu 4">
            <a:extLst>
              <a:ext uri="{FF2B5EF4-FFF2-40B4-BE49-F238E27FC236}">
                <a16:creationId xmlns:a16="http://schemas.microsoft.com/office/drawing/2014/main" id="{C575729A-0FF4-4FA7-A562-0FEA2BE82537}"/>
              </a:ext>
            </a:extLst>
          </p:cNvPr>
          <p:cNvPicPr>
            <a:picLocks noGrp="1" noChangeAspect="1"/>
          </p:cNvPicPr>
          <p:nvPr>
            <p:ph sz="half" idx="2"/>
          </p:nvPr>
        </p:nvPicPr>
        <p:blipFill>
          <a:blip r:embed="rId3"/>
          <a:stretch>
            <a:fillRect/>
          </a:stretch>
        </p:blipFill>
        <p:spPr>
          <a:xfrm>
            <a:off x="6464043" y="1825625"/>
            <a:ext cx="4597913" cy="4351338"/>
          </a:xfrm>
          <a:prstGeom prst="rect">
            <a:avLst/>
          </a:prstGeom>
        </p:spPr>
      </p:pic>
    </p:spTree>
    <p:extLst>
      <p:ext uri="{BB962C8B-B14F-4D97-AF65-F5344CB8AC3E}">
        <p14:creationId xmlns:p14="http://schemas.microsoft.com/office/powerpoint/2010/main" val="42350765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F47DC-E37F-4E6B-BA6D-D9DB5C66CF25}"/>
              </a:ext>
            </a:extLst>
          </p:cNvPr>
          <p:cNvSpPr>
            <a:spLocks noGrp="1"/>
          </p:cNvSpPr>
          <p:nvPr>
            <p:ph type="title"/>
          </p:nvPr>
        </p:nvSpPr>
        <p:spPr/>
        <p:txBody>
          <a:bodyPr/>
          <a:lstStyle/>
          <a:p>
            <a:r>
              <a:rPr lang="fr-FR" dirty="0"/>
              <a:t>Les graphiques croisés dynamiques</a:t>
            </a:r>
          </a:p>
        </p:txBody>
      </p:sp>
      <p:sp>
        <p:nvSpPr>
          <p:cNvPr id="3" name="Espace réservé du contenu 2">
            <a:extLst>
              <a:ext uri="{FF2B5EF4-FFF2-40B4-BE49-F238E27FC236}">
                <a16:creationId xmlns:a16="http://schemas.microsoft.com/office/drawing/2014/main" id="{B6B42AF0-EE75-4ACF-BBB5-E6C6FD46C76D}"/>
              </a:ext>
            </a:extLst>
          </p:cNvPr>
          <p:cNvSpPr>
            <a:spLocks noGrp="1"/>
          </p:cNvSpPr>
          <p:nvPr>
            <p:ph sz="half" idx="1"/>
          </p:nvPr>
        </p:nvSpPr>
        <p:spPr/>
        <p:txBody>
          <a:bodyPr/>
          <a:lstStyle/>
          <a:p>
            <a:r>
              <a:rPr lang="fr-FR" dirty="0"/>
              <a:t>La particularité d’un graphique croisé dynamique est de proposer les même outils que ceux d’un TCD.</a:t>
            </a:r>
          </a:p>
        </p:txBody>
      </p:sp>
      <p:pic>
        <p:nvPicPr>
          <p:cNvPr id="6" name="Espace réservé du contenu 5">
            <a:extLst>
              <a:ext uri="{FF2B5EF4-FFF2-40B4-BE49-F238E27FC236}">
                <a16:creationId xmlns:a16="http://schemas.microsoft.com/office/drawing/2014/main" id="{5FB64675-0885-485B-A132-05F9FBE21BA3}"/>
              </a:ext>
            </a:extLst>
          </p:cNvPr>
          <p:cNvPicPr>
            <a:picLocks noGrp="1" noChangeAspect="1"/>
          </p:cNvPicPr>
          <p:nvPr>
            <p:ph sz="half" idx="2"/>
          </p:nvPr>
        </p:nvPicPr>
        <p:blipFill>
          <a:blip r:embed="rId2"/>
          <a:stretch>
            <a:fillRect/>
          </a:stretch>
        </p:blipFill>
        <p:spPr>
          <a:xfrm>
            <a:off x="6172200" y="2518781"/>
            <a:ext cx="5181600" cy="2965026"/>
          </a:xfrm>
          <a:prstGeom prst="rect">
            <a:avLst/>
          </a:prstGeom>
        </p:spPr>
      </p:pic>
      <p:sp>
        <p:nvSpPr>
          <p:cNvPr id="7" name="Rectangle : coins arrondis 6">
            <a:extLst>
              <a:ext uri="{FF2B5EF4-FFF2-40B4-BE49-F238E27FC236}">
                <a16:creationId xmlns:a16="http://schemas.microsoft.com/office/drawing/2014/main" id="{6EFEE585-E22F-42DF-8D73-D7E79B6553D2}"/>
              </a:ext>
            </a:extLst>
          </p:cNvPr>
          <p:cNvSpPr/>
          <p:nvPr/>
        </p:nvSpPr>
        <p:spPr>
          <a:xfrm>
            <a:off x="10448788" y="3288517"/>
            <a:ext cx="905012" cy="14048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47F94B55-F0FC-4469-82C1-A8021A76B6FF}"/>
              </a:ext>
            </a:extLst>
          </p:cNvPr>
          <p:cNvSpPr/>
          <p:nvPr/>
        </p:nvSpPr>
        <p:spPr>
          <a:xfrm>
            <a:off x="6172200" y="5265531"/>
            <a:ext cx="1055914" cy="18959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C6994868-CB75-4057-9231-6D02959034A9}"/>
              </a:ext>
            </a:extLst>
          </p:cNvPr>
          <p:cNvSpPr txBox="1"/>
          <p:nvPr/>
        </p:nvSpPr>
        <p:spPr>
          <a:xfrm>
            <a:off x="9773534" y="1901178"/>
            <a:ext cx="2255519" cy="369332"/>
          </a:xfrm>
          <a:prstGeom prst="rect">
            <a:avLst/>
          </a:prstGeom>
          <a:noFill/>
        </p:spPr>
        <p:txBody>
          <a:bodyPr wrap="square" rtlCol="0">
            <a:spAutoFit/>
          </a:bodyPr>
          <a:lstStyle/>
          <a:p>
            <a:pPr algn="ctr"/>
            <a:r>
              <a:rPr lang="fr-FR" dirty="0">
                <a:solidFill>
                  <a:srgbClr val="002060"/>
                </a:solidFill>
              </a:rPr>
              <a:t>Filtre sur les colonnes</a:t>
            </a:r>
          </a:p>
        </p:txBody>
      </p:sp>
      <p:sp>
        <p:nvSpPr>
          <p:cNvPr id="10" name="ZoneTexte 9">
            <a:extLst>
              <a:ext uri="{FF2B5EF4-FFF2-40B4-BE49-F238E27FC236}">
                <a16:creationId xmlns:a16="http://schemas.microsoft.com/office/drawing/2014/main" id="{D091D2CD-C448-4972-BFB3-2A1ADDE06A0C}"/>
              </a:ext>
            </a:extLst>
          </p:cNvPr>
          <p:cNvSpPr txBox="1"/>
          <p:nvPr/>
        </p:nvSpPr>
        <p:spPr>
          <a:xfrm>
            <a:off x="4333940" y="5483807"/>
            <a:ext cx="1336697" cy="646331"/>
          </a:xfrm>
          <a:prstGeom prst="rect">
            <a:avLst/>
          </a:prstGeom>
          <a:noFill/>
        </p:spPr>
        <p:txBody>
          <a:bodyPr wrap="square" rtlCol="0">
            <a:spAutoFit/>
          </a:bodyPr>
          <a:lstStyle/>
          <a:p>
            <a:pPr algn="ctr"/>
            <a:r>
              <a:rPr lang="fr-FR" dirty="0">
                <a:solidFill>
                  <a:srgbClr val="002060"/>
                </a:solidFill>
              </a:rPr>
              <a:t>Filtre sur les lignes</a:t>
            </a:r>
          </a:p>
        </p:txBody>
      </p:sp>
      <p:cxnSp>
        <p:nvCxnSpPr>
          <p:cNvPr id="11" name="Connecteur droit avec flèche 10">
            <a:extLst>
              <a:ext uri="{FF2B5EF4-FFF2-40B4-BE49-F238E27FC236}">
                <a16:creationId xmlns:a16="http://schemas.microsoft.com/office/drawing/2014/main" id="{CA540C24-E4A3-4E01-A4C4-A802EEF8903F}"/>
              </a:ext>
            </a:extLst>
          </p:cNvPr>
          <p:cNvCxnSpPr>
            <a:cxnSpLocks/>
            <a:stCxn id="10" idx="3"/>
            <a:endCxn id="8" idx="1"/>
          </p:cNvCxnSpPr>
          <p:nvPr/>
        </p:nvCxnSpPr>
        <p:spPr>
          <a:xfrm flipV="1">
            <a:off x="5670637" y="5360328"/>
            <a:ext cx="501563" cy="4466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9089EF52-9BCF-44D1-AE8B-68B762B3401E}"/>
              </a:ext>
            </a:extLst>
          </p:cNvPr>
          <p:cNvCxnSpPr>
            <a:cxnSpLocks/>
            <a:stCxn id="9" idx="2"/>
            <a:endCxn id="7" idx="0"/>
          </p:cNvCxnSpPr>
          <p:nvPr/>
        </p:nvCxnSpPr>
        <p:spPr>
          <a:xfrm>
            <a:off x="10901294" y="2270510"/>
            <a:ext cx="0" cy="10180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2155C7AE-2D39-43C9-B905-03155BA5E4C4}"/>
              </a:ext>
            </a:extLst>
          </p:cNvPr>
          <p:cNvSpPr/>
          <p:nvPr/>
        </p:nvSpPr>
        <p:spPr>
          <a:xfrm>
            <a:off x="6073903" y="2539428"/>
            <a:ext cx="1558834" cy="21787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85963A64-CE0B-4BC9-8B0C-923E5A7B9AFC}"/>
              </a:ext>
            </a:extLst>
          </p:cNvPr>
          <p:cNvSpPr txBox="1"/>
          <p:nvPr/>
        </p:nvSpPr>
        <p:spPr>
          <a:xfrm>
            <a:off x="7802222" y="1791892"/>
            <a:ext cx="1745059" cy="646331"/>
          </a:xfrm>
          <a:prstGeom prst="rect">
            <a:avLst/>
          </a:prstGeom>
          <a:noFill/>
        </p:spPr>
        <p:txBody>
          <a:bodyPr wrap="square" rtlCol="0">
            <a:spAutoFit/>
          </a:bodyPr>
          <a:lstStyle/>
          <a:p>
            <a:pPr algn="ctr"/>
            <a:r>
              <a:rPr lang="fr-FR" dirty="0">
                <a:solidFill>
                  <a:srgbClr val="002060"/>
                </a:solidFill>
              </a:rPr>
              <a:t>Liste des filtres sur les données</a:t>
            </a:r>
          </a:p>
        </p:txBody>
      </p:sp>
      <p:cxnSp>
        <p:nvCxnSpPr>
          <p:cNvPr id="29" name="Connecteur droit avec flèche 28">
            <a:extLst>
              <a:ext uri="{FF2B5EF4-FFF2-40B4-BE49-F238E27FC236}">
                <a16:creationId xmlns:a16="http://schemas.microsoft.com/office/drawing/2014/main" id="{E30F21C8-3F29-43F4-9E7E-2BE032B98724}"/>
              </a:ext>
            </a:extLst>
          </p:cNvPr>
          <p:cNvCxnSpPr>
            <a:cxnSpLocks/>
            <a:stCxn id="28" idx="1"/>
            <a:endCxn id="27" idx="0"/>
          </p:cNvCxnSpPr>
          <p:nvPr/>
        </p:nvCxnSpPr>
        <p:spPr>
          <a:xfrm flipH="1">
            <a:off x="6853320" y="2115058"/>
            <a:ext cx="948902" cy="42437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51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A550E-11C8-4F19-893E-D3F790C6D0A6}"/>
              </a:ext>
            </a:extLst>
          </p:cNvPr>
          <p:cNvSpPr>
            <a:spLocks noGrp="1"/>
          </p:cNvSpPr>
          <p:nvPr>
            <p:ph type="title"/>
          </p:nvPr>
        </p:nvSpPr>
        <p:spPr/>
        <p:txBody>
          <a:bodyPr/>
          <a:lstStyle/>
          <a:p>
            <a:r>
              <a:rPr lang="fr-FR" dirty="0"/>
              <a:t>Fonctions de mise en page</a:t>
            </a:r>
          </a:p>
        </p:txBody>
      </p:sp>
      <p:sp>
        <p:nvSpPr>
          <p:cNvPr id="3" name="Espace réservé du contenu 2">
            <a:extLst>
              <a:ext uri="{FF2B5EF4-FFF2-40B4-BE49-F238E27FC236}">
                <a16:creationId xmlns:a16="http://schemas.microsoft.com/office/drawing/2014/main" id="{45F4EDBA-D124-4162-B7CA-F5D4EAB23250}"/>
              </a:ext>
            </a:extLst>
          </p:cNvPr>
          <p:cNvSpPr>
            <a:spLocks noGrp="1"/>
          </p:cNvSpPr>
          <p:nvPr>
            <p:ph idx="1"/>
          </p:nvPr>
        </p:nvSpPr>
        <p:spPr/>
        <p:txBody>
          <a:bodyPr/>
          <a:lstStyle/>
          <a:p>
            <a:r>
              <a:rPr lang="fr-FR" dirty="0"/>
              <a:t>Afin d’éditer les documents, Excel offre des fonctions de mise en page qui permettent de définir:</a:t>
            </a:r>
          </a:p>
          <a:p>
            <a:pPr lvl="1"/>
            <a:r>
              <a:rPr lang="fr-FR" dirty="0"/>
              <a:t>L’entête</a:t>
            </a:r>
          </a:p>
          <a:p>
            <a:pPr lvl="1"/>
            <a:r>
              <a:rPr lang="fr-FR" dirty="0"/>
              <a:t>Le pied de page</a:t>
            </a:r>
          </a:p>
          <a:p>
            <a:pPr lvl="1"/>
            <a:r>
              <a:rPr lang="fr-FR" dirty="0"/>
              <a:t>Les marges</a:t>
            </a:r>
          </a:p>
          <a:p>
            <a:pPr lvl="1"/>
            <a:r>
              <a:rPr lang="fr-FR" dirty="0"/>
              <a:t>Spécifier la zone d’impression</a:t>
            </a:r>
          </a:p>
          <a:p>
            <a:pPr lvl="1"/>
            <a:r>
              <a:rPr lang="fr-FR" dirty="0"/>
              <a:t>Et de nombreuses options</a:t>
            </a:r>
          </a:p>
        </p:txBody>
      </p:sp>
      <p:pic>
        <p:nvPicPr>
          <p:cNvPr id="4" name="Image 3">
            <a:extLst>
              <a:ext uri="{FF2B5EF4-FFF2-40B4-BE49-F238E27FC236}">
                <a16:creationId xmlns:a16="http://schemas.microsoft.com/office/drawing/2014/main" id="{EF228F97-3C70-465A-8467-5F79081B99D3}"/>
              </a:ext>
            </a:extLst>
          </p:cNvPr>
          <p:cNvPicPr>
            <a:picLocks noChangeAspect="1"/>
          </p:cNvPicPr>
          <p:nvPr/>
        </p:nvPicPr>
        <p:blipFill>
          <a:blip r:embed="rId2"/>
          <a:stretch>
            <a:fillRect/>
          </a:stretch>
        </p:blipFill>
        <p:spPr>
          <a:xfrm>
            <a:off x="571500" y="4919663"/>
            <a:ext cx="10782300" cy="1257300"/>
          </a:xfrm>
          <a:prstGeom prst="rect">
            <a:avLst/>
          </a:prstGeom>
        </p:spPr>
      </p:pic>
    </p:spTree>
    <p:extLst>
      <p:ext uri="{BB962C8B-B14F-4D97-AF65-F5344CB8AC3E}">
        <p14:creationId xmlns:p14="http://schemas.microsoft.com/office/powerpoint/2010/main" val="40027954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4B3E1-0F7E-409F-8D05-D842B206A6C0}"/>
              </a:ext>
            </a:extLst>
          </p:cNvPr>
          <p:cNvSpPr>
            <a:spLocks noGrp="1"/>
          </p:cNvSpPr>
          <p:nvPr>
            <p:ph type="title"/>
          </p:nvPr>
        </p:nvSpPr>
        <p:spPr/>
        <p:txBody>
          <a:bodyPr/>
          <a:lstStyle/>
          <a:p>
            <a:r>
              <a:rPr lang="fr-FR" dirty="0"/>
              <a:t>Fonctions de mise en page</a:t>
            </a:r>
          </a:p>
        </p:txBody>
      </p:sp>
      <p:sp>
        <p:nvSpPr>
          <p:cNvPr id="3" name="Espace réservé du contenu 2">
            <a:extLst>
              <a:ext uri="{FF2B5EF4-FFF2-40B4-BE49-F238E27FC236}">
                <a16:creationId xmlns:a16="http://schemas.microsoft.com/office/drawing/2014/main" id="{EDFF775D-E564-4E05-B502-A03A7CF84A46}"/>
              </a:ext>
            </a:extLst>
          </p:cNvPr>
          <p:cNvSpPr>
            <a:spLocks noGrp="1"/>
          </p:cNvSpPr>
          <p:nvPr>
            <p:ph idx="1"/>
          </p:nvPr>
        </p:nvSpPr>
        <p:spPr/>
        <p:txBody>
          <a:bodyPr/>
          <a:lstStyle/>
          <a:p>
            <a:r>
              <a:rPr lang="fr-FR" dirty="0"/>
              <a:t>Exercice :</a:t>
            </a:r>
          </a:p>
          <a:p>
            <a:pPr lvl="1"/>
            <a:r>
              <a:rPr lang="fr-FR" dirty="0"/>
              <a:t>Mettre en page une édition avec un entête et un pied </a:t>
            </a:r>
            <a:r>
              <a:rPr lang="fr-FR"/>
              <a:t>de page.</a:t>
            </a:r>
          </a:p>
        </p:txBody>
      </p:sp>
    </p:spTree>
    <p:extLst>
      <p:ext uri="{BB962C8B-B14F-4D97-AF65-F5344CB8AC3E}">
        <p14:creationId xmlns:p14="http://schemas.microsoft.com/office/powerpoint/2010/main" val="4077992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E355D-841C-4AF3-BBDE-AEB15303ED5E}"/>
              </a:ext>
            </a:extLst>
          </p:cNvPr>
          <p:cNvSpPr>
            <a:spLocks noGrp="1"/>
          </p:cNvSpPr>
          <p:nvPr>
            <p:ph type="title"/>
          </p:nvPr>
        </p:nvSpPr>
        <p:spPr/>
        <p:txBody>
          <a:bodyPr/>
          <a:lstStyle/>
          <a:p>
            <a:r>
              <a:rPr lang="fr-FR" dirty="0"/>
              <a:t>Le publipostage</a:t>
            </a:r>
          </a:p>
        </p:txBody>
      </p:sp>
      <p:sp>
        <p:nvSpPr>
          <p:cNvPr id="3" name="Espace réservé du contenu 2">
            <a:extLst>
              <a:ext uri="{FF2B5EF4-FFF2-40B4-BE49-F238E27FC236}">
                <a16:creationId xmlns:a16="http://schemas.microsoft.com/office/drawing/2014/main" id="{1FDC9C3F-90D6-4637-BD10-1E1821072821}"/>
              </a:ext>
            </a:extLst>
          </p:cNvPr>
          <p:cNvSpPr>
            <a:spLocks noGrp="1"/>
          </p:cNvSpPr>
          <p:nvPr>
            <p:ph idx="1"/>
          </p:nvPr>
        </p:nvSpPr>
        <p:spPr/>
        <p:txBody>
          <a:bodyPr/>
          <a:lstStyle/>
          <a:p>
            <a:r>
              <a:rPr lang="fr-FR" dirty="0"/>
              <a:t>L’objet du publipostage est de générer des documents en nombre.</a:t>
            </a:r>
          </a:p>
          <a:p>
            <a:r>
              <a:rPr lang="fr-FR" dirty="0"/>
              <a:t>Il peut s’agir également d’emails.</a:t>
            </a:r>
          </a:p>
          <a:p>
            <a:r>
              <a:rPr lang="fr-FR" dirty="0"/>
              <a:t>3 étapes pour réaliser du publipostage :</a:t>
            </a:r>
          </a:p>
          <a:p>
            <a:pPr lvl="1"/>
            <a:r>
              <a:rPr lang="fr-FR" dirty="0"/>
              <a:t>Créer une source de données adaptée</a:t>
            </a:r>
          </a:p>
          <a:p>
            <a:pPr lvl="1"/>
            <a:r>
              <a:rPr lang="fr-FR" dirty="0"/>
              <a:t>Rédaction d’un modèle de document de base qui contient l’ensemble des éléments ainsi que les « balises ».</a:t>
            </a:r>
          </a:p>
          <a:p>
            <a:pPr lvl="1"/>
            <a:r>
              <a:rPr lang="fr-FR" dirty="0"/>
              <a:t>Utilisation de la fonction de fusion des données en vue d’une impression ou d’un envoi par email. </a:t>
            </a:r>
          </a:p>
        </p:txBody>
      </p:sp>
    </p:spTree>
    <p:extLst>
      <p:ext uri="{BB962C8B-B14F-4D97-AF65-F5344CB8AC3E}">
        <p14:creationId xmlns:p14="http://schemas.microsoft.com/office/powerpoint/2010/main" val="23954655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304A9-A290-4ECA-B946-A1F7C4DDDAFD}"/>
              </a:ext>
            </a:extLst>
          </p:cNvPr>
          <p:cNvSpPr>
            <a:spLocks noGrp="1"/>
          </p:cNvSpPr>
          <p:nvPr>
            <p:ph type="title"/>
          </p:nvPr>
        </p:nvSpPr>
        <p:spPr/>
        <p:txBody>
          <a:bodyPr/>
          <a:lstStyle/>
          <a:p>
            <a:r>
              <a:rPr lang="fr-FR" dirty="0"/>
              <a:t>Le publipostage – Source de données</a:t>
            </a:r>
          </a:p>
        </p:txBody>
      </p:sp>
      <p:sp>
        <p:nvSpPr>
          <p:cNvPr id="3" name="Espace réservé du contenu 2">
            <a:extLst>
              <a:ext uri="{FF2B5EF4-FFF2-40B4-BE49-F238E27FC236}">
                <a16:creationId xmlns:a16="http://schemas.microsoft.com/office/drawing/2014/main" id="{CC095F21-DEDF-4A29-A4EE-38D22A264CD6}"/>
              </a:ext>
            </a:extLst>
          </p:cNvPr>
          <p:cNvSpPr>
            <a:spLocks noGrp="1"/>
          </p:cNvSpPr>
          <p:nvPr>
            <p:ph idx="1"/>
          </p:nvPr>
        </p:nvSpPr>
        <p:spPr/>
        <p:txBody>
          <a:bodyPr/>
          <a:lstStyle/>
          <a:p>
            <a:r>
              <a:rPr lang="fr-FR" dirty="0"/>
              <a:t>Les données peuvent provenir de très nombreuses sources :</a:t>
            </a:r>
          </a:p>
          <a:p>
            <a:pPr lvl="1"/>
            <a:r>
              <a:rPr lang="fr-FR" dirty="0"/>
              <a:t>Une base de données Accès</a:t>
            </a:r>
          </a:p>
          <a:p>
            <a:pPr lvl="1"/>
            <a:r>
              <a:rPr lang="fr-FR" dirty="0"/>
              <a:t>D’un fichier texte</a:t>
            </a:r>
          </a:p>
          <a:p>
            <a:pPr lvl="1"/>
            <a:r>
              <a:rPr lang="fr-FR" dirty="0"/>
              <a:t>D’un fichier Word</a:t>
            </a:r>
          </a:p>
          <a:p>
            <a:pPr lvl="1"/>
            <a:r>
              <a:rPr lang="fr-FR" dirty="0"/>
              <a:t>D’un fichier Excel</a:t>
            </a:r>
          </a:p>
          <a:p>
            <a:pPr lvl="2"/>
            <a:r>
              <a:rPr lang="fr-FR" dirty="0"/>
              <a:t>Dans l’objet de ce cours, nous nous baserons uniquement sur un fichier en provenance d’une source Excel.</a:t>
            </a:r>
          </a:p>
        </p:txBody>
      </p:sp>
    </p:spTree>
    <p:extLst>
      <p:ext uri="{BB962C8B-B14F-4D97-AF65-F5344CB8AC3E}">
        <p14:creationId xmlns:p14="http://schemas.microsoft.com/office/powerpoint/2010/main" val="13727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89AA6-E01D-420A-AC4E-A3F761CCBE70}"/>
              </a:ext>
            </a:extLst>
          </p:cNvPr>
          <p:cNvSpPr>
            <a:spLocks noGrp="1"/>
          </p:cNvSpPr>
          <p:nvPr>
            <p:ph type="title"/>
          </p:nvPr>
        </p:nvSpPr>
        <p:spPr/>
        <p:txBody>
          <a:bodyPr/>
          <a:lstStyle/>
          <a:p>
            <a:r>
              <a:rPr lang="fr-FR" dirty="0"/>
              <a:t>Le publipostage – Source de données</a:t>
            </a:r>
          </a:p>
        </p:txBody>
      </p:sp>
      <p:sp>
        <p:nvSpPr>
          <p:cNvPr id="3" name="Espace réservé du contenu 2">
            <a:extLst>
              <a:ext uri="{FF2B5EF4-FFF2-40B4-BE49-F238E27FC236}">
                <a16:creationId xmlns:a16="http://schemas.microsoft.com/office/drawing/2014/main" id="{8CD33766-7C2E-4365-A79A-9F5B890CAAE5}"/>
              </a:ext>
            </a:extLst>
          </p:cNvPr>
          <p:cNvSpPr>
            <a:spLocks noGrp="1"/>
          </p:cNvSpPr>
          <p:nvPr>
            <p:ph idx="1"/>
          </p:nvPr>
        </p:nvSpPr>
        <p:spPr/>
        <p:txBody>
          <a:bodyPr/>
          <a:lstStyle/>
          <a:p>
            <a:r>
              <a:rPr lang="fr-FR" dirty="0"/>
              <a:t>L’opération de préparation de la source de données en vue d’un publipostage est primordiale.</a:t>
            </a:r>
          </a:p>
          <a:p>
            <a:r>
              <a:rPr lang="fr-FR" dirty="0"/>
              <a:t>La source est en fait une liste avec des colonnes.</a:t>
            </a:r>
          </a:p>
          <a:p>
            <a:r>
              <a:rPr lang="fr-FR" dirty="0"/>
              <a:t>Chaque colonne doit comporter une étiquette des données.</a:t>
            </a:r>
          </a:p>
          <a:p>
            <a:r>
              <a:rPr lang="fr-FR" dirty="0"/>
              <a:t>Chaque ligne pourra générer un document lors de l’opération de publipostage.</a:t>
            </a:r>
          </a:p>
        </p:txBody>
      </p:sp>
    </p:spTree>
    <p:extLst>
      <p:ext uri="{BB962C8B-B14F-4D97-AF65-F5344CB8AC3E}">
        <p14:creationId xmlns:p14="http://schemas.microsoft.com/office/powerpoint/2010/main" val="2335480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E8195B-C2DD-406C-A0CC-769ABC03ECF7}"/>
              </a:ext>
            </a:extLst>
          </p:cNvPr>
          <p:cNvSpPr>
            <a:spLocks noGrp="1"/>
          </p:cNvSpPr>
          <p:nvPr>
            <p:ph type="title"/>
          </p:nvPr>
        </p:nvSpPr>
        <p:spPr/>
        <p:txBody>
          <a:bodyPr/>
          <a:lstStyle/>
          <a:p>
            <a:r>
              <a:rPr lang="fr-FR" dirty="0"/>
              <a:t>Le publipostage – Source de données</a:t>
            </a:r>
          </a:p>
        </p:txBody>
      </p:sp>
      <p:pic>
        <p:nvPicPr>
          <p:cNvPr id="5" name="Espace réservé du contenu 4">
            <a:extLst>
              <a:ext uri="{FF2B5EF4-FFF2-40B4-BE49-F238E27FC236}">
                <a16:creationId xmlns:a16="http://schemas.microsoft.com/office/drawing/2014/main" id="{CB0055CF-E8E5-4CB6-B72D-5624A5B1EB59}"/>
              </a:ext>
            </a:extLst>
          </p:cNvPr>
          <p:cNvPicPr>
            <a:picLocks noGrp="1" noChangeAspect="1"/>
          </p:cNvPicPr>
          <p:nvPr>
            <p:ph idx="1"/>
          </p:nvPr>
        </p:nvPicPr>
        <p:blipFill>
          <a:blip r:embed="rId2"/>
          <a:stretch>
            <a:fillRect/>
          </a:stretch>
        </p:blipFill>
        <p:spPr>
          <a:xfrm>
            <a:off x="3796300" y="3299977"/>
            <a:ext cx="3700011" cy="2164737"/>
          </a:xfrm>
          <a:prstGeom prst="rect">
            <a:avLst/>
          </a:prstGeom>
        </p:spPr>
      </p:pic>
      <p:sp>
        <p:nvSpPr>
          <p:cNvPr id="8" name="ZoneTexte 7">
            <a:extLst>
              <a:ext uri="{FF2B5EF4-FFF2-40B4-BE49-F238E27FC236}">
                <a16:creationId xmlns:a16="http://schemas.microsoft.com/office/drawing/2014/main" id="{15DA55BB-8E09-42AC-A0D8-ECDDDC551F95}"/>
              </a:ext>
            </a:extLst>
          </p:cNvPr>
          <p:cNvSpPr txBox="1"/>
          <p:nvPr/>
        </p:nvSpPr>
        <p:spPr>
          <a:xfrm>
            <a:off x="8366837" y="3026885"/>
            <a:ext cx="1282261" cy="369332"/>
          </a:xfrm>
          <a:prstGeom prst="rect">
            <a:avLst/>
          </a:prstGeom>
          <a:noFill/>
        </p:spPr>
        <p:txBody>
          <a:bodyPr wrap="square" rtlCol="0">
            <a:spAutoFit/>
          </a:bodyPr>
          <a:lstStyle/>
          <a:p>
            <a:pPr algn="ctr"/>
            <a:r>
              <a:rPr lang="fr-FR" dirty="0">
                <a:solidFill>
                  <a:srgbClr val="002060"/>
                </a:solidFill>
              </a:rPr>
              <a:t>Etiquettes</a:t>
            </a:r>
          </a:p>
        </p:txBody>
      </p:sp>
      <p:cxnSp>
        <p:nvCxnSpPr>
          <p:cNvPr id="9" name="Connecteur droit avec flèche 8">
            <a:extLst>
              <a:ext uri="{FF2B5EF4-FFF2-40B4-BE49-F238E27FC236}">
                <a16:creationId xmlns:a16="http://schemas.microsoft.com/office/drawing/2014/main" id="{08D02C80-9E80-47D7-9221-1652EE51475D}"/>
              </a:ext>
            </a:extLst>
          </p:cNvPr>
          <p:cNvCxnSpPr>
            <a:cxnSpLocks/>
            <a:stCxn id="8" idx="1"/>
          </p:cNvCxnSpPr>
          <p:nvPr/>
        </p:nvCxnSpPr>
        <p:spPr>
          <a:xfrm flipH="1">
            <a:off x="7567749" y="3211551"/>
            <a:ext cx="799088" cy="21744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Accolade ouvrante 11">
            <a:extLst>
              <a:ext uri="{FF2B5EF4-FFF2-40B4-BE49-F238E27FC236}">
                <a16:creationId xmlns:a16="http://schemas.microsoft.com/office/drawing/2014/main" id="{8F1D00EB-4CB0-4350-81C4-05E5135B0535}"/>
              </a:ext>
            </a:extLst>
          </p:cNvPr>
          <p:cNvSpPr/>
          <p:nvPr/>
        </p:nvSpPr>
        <p:spPr>
          <a:xfrm>
            <a:off x="2973659" y="3596640"/>
            <a:ext cx="609600" cy="18680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4053C4BF-3120-4C35-9749-B026A31EB97C}"/>
              </a:ext>
            </a:extLst>
          </p:cNvPr>
          <p:cNvSpPr txBox="1"/>
          <p:nvPr/>
        </p:nvSpPr>
        <p:spPr>
          <a:xfrm>
            <a:off x="1166949" y="4346011"/>
            <a:ext cx="1806710" cy="369332"/>
          </a:xfrm>
          <a:prstGeom prst="rect">
            <a:avLst/>
          </a:prstGeom>
          <a:noFill/>
        </p:spPr>
        <p:txBody>
          <a:bodyPr wrap="square" rtlCol="0">
            <a:spAutoFit/>
          </a:bodyPr>
          <a:lstStyle/>
          <a:p>
            <a:pPr algn="ctr"/>
            <a:r>
              <a:rPr lang="fr-FR" dirty="0">
                <a:solidFill>
                  <a:srgbClr val="002060"/>
                </a:solidFill>
              </a:rPr>
              <a:t>Enregistrements</a:t>
            </a:r>
          </a:p>
        </p:txBody>
      </p:sp>
    </p:spTree>
    <p:extLst>
      <p:ext uri="{BB962C8B-B14F-4D97-AF65-F5344CB8AC3E}">
        <p14:creationId xmlns:p14="http://schemas.microsoft.com/office/powerpoint/2010/main" val="28777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12652-C0B8-468C-AF96-6103CA400C6E}"/>
              </a:ext>
            </a:extLst>
          </p:cNvPr>
          <p:cNvSpPr>
            <a:spLocks noGrp="1"/>
          </p:cNvSpPr>
          <p:nvPr>
            <p:ph type="title"/>
          </p:nvPr>
        </p:nvSpPr>
        <p:spPr/>
        <p:txBody>
          <a:bodyPr/>
          <a:lstStyle/>
          <a:p>
            <a:r>
              <a:rPr lang="fr-FR" dirty="0"/>
              <a:t>Quelques raccourcis complémentaires</a:t>
            </a:r>
          </a:p>
        </p:txBody>
      </p:sp>
      <p:sp>
        <p:nvSpPr>
          <p:cNvPr id="3" name="Espace réservé du contenu 2">
            <a:extLst>
              <a:ext uri="{FF2B5EF4-FFF2-40B4-BE49-F238E27FC236}">
                <a16:creationId xmlns:a16="http://schemas.microsoft.com/office/drawing/2014/main" id="{E27C1D20-3615-4351-8A6B-E7AE033C6DB4}"/>
              </a:ext>
            </a:extLst>
          </p:cNvPr>
          <p:cNvSpPr>
            <a:spLocks noGrp="1"/>
          </p:cNvSpPr>
          <p:nvPr>
            <p:ph idx="1"/>
          </p:nvPr>
        </p:nvSpPr>
        <p:spPr/>
        <p:txBody>
          <a:bodyPr/>
          <a:lstStyle/>
          <a:p>
            <a:r>
              <a:rPr lang="fr-FR" dirty="0"/>
              <a:t>Plus généralement, quelques fonctionnalités élémentaires sont présente sur un PC et sur le logiciel Excel :</a:t>
            </a:r>
          </a:p>
          <a:p>
            <a:pPr lvl="1"/>
            <a:r>
              <a:rPr lang="fr-FR" dirty="0"/>
              <a:t>Ctrl + S permet d’enregistrer un document</a:t>
            </a:r>
          </a:p>
          <a:p>
            <a:pPr lvl="1"/>
            <a:r>
              <a:rPr lang="fr-FR" dirty="0"/>
              <a:t>Ctrl + Z permet d’annuler la dernière action</a:t>
            </a:r>
          </a:p>
          <a:p>
            <a:pPr lvl="1"/>
            <a:r>
              <a:rPr lang="fr-FR" dirty="0"/>
              <a:t>Ctrl + Y permet de répéter la dernière action</a:t>
            </a:r>
          </a:p>
          <a:p>
            <a:pPr lvl="1"/>
            <a:r>
              <a:rPr lang="fr-FR" dirty="0"/>
              <a:t>Il existe de très nombreux raccourcis en particulier sous Excel. Nous en verrons d’autres dans la suite de ce cours.</a:t>
            </a:r>
          </a:p>
        </p:txBody>
      </p:sp>
    </p:spTree>
    <p:extLst>
      <p:ext uri="{BB962C8B-B14F-4D97-AF65-F5344CB8AC3E}">
        <p14:creationId xmlns:p14="http://schemas.microsoft.com/office/powerpoint/2010/main" val="39700797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E5AEB-307F-4A45-B088-694D160AB9D1}"/>
              </a:ext>
            </a:extLst>
          </p:cNvPr>
          <p:cNvSpPr>
            <a:spLocks noGrp="1"/>
          </p:cNvSpPr>
          <p:nvPr>
            <p:ph type="title"/>
          </p:nvPr>
        </p:nvSpPr>
        <p:spPr/>
        <p:txBody>
          <a:bodyPr/>
          <a:lstStyle/>
          <a:p>
            <a:r>
              <a:rPr lang="fr-FR" dirty="0"/>
              <a:t>Le publipostage – Source de données</a:t>
            </a:r>
          </a:p>
        </p:txBody>
      </p:sp>
      <p:sp>
        <p:nvSpPr>
          <p:cNvPr id="3" name="Espace réservé du contenu 2">
            <a:extLst>
              <a:ext uri="{FF2B5EF4-FFF2-40B4-BE49-F238E27FC236}">
                <a16:creationId xmlns:a16="http://schemas.microsoft.com/office/drawing/2014/main" id="{81F88298-B61C-499E-B5E4-8813D5A9089C}"/>
              </a:ext>
            </a:extLst>
          </p:cNvPr>
          <p:cNvSpPr>
            <a:spLocks noGrp="1"/>
          </p:cNvSpPr>
          <p:nvPr>
            <p:ph idx="1"/>
          </p:nvPr>
        </p:nvSpPr>
        <p:spPr/>
        <p:txBody>
          <a:bodyPr/>
          <a:lstStyle/>
          <a:p>
            <a:r>
              <a:rPr lang="fr-FR" dirty="0"/>
              <a:t>Exercice :</a:t>
            </a:r>
          </a:p>
          <a:p>
            <a:pPr lvl="1"/>
            <a:r>
              <a:rPr lang="fr-FR" dirty="0"/>
              <a:t>Bien contrôler le format de chaque colonne et faire le nécessaire</a:t>
            </a:r>
          </a:p>
          <a:p>
            <a:pPr lvl="1"/>
            <a:r>
              <a:rPr lang="fr-FR" dirty="0"/>
              <a:t>Mettre la liste de données en Tableau</a:t>
            </a:r>
          </a:p>
        </p:txBody>
      </p:sp>
      <p:pic>
        <p:nvPicPr>
          <p:cNvPr id="4" name="Image 3">
            <a:extLst>
              <a:ext uri="{FF2B5EF4-FFF2-40B4-BE49-F238E27FC236}">
                <a16:creationId xmlns:a16="http://schemas.microsoft.com/office/drawing/2014/main" id="{AD55B2D6-7146-47B1-B755-FECC30C2437F}"/>
              </a:ext>
            </a:extLst>
          </p:cNvPr>
          <p:cNvPicPr>
            <a:picLocks noChangeAspect="1"/>
          </p:cNvPicPr>
          <p:nvPr/>
        </p:nvPicPr>
        <p:blipFill>
          <a:blip r:embed="rId2"/>
          <a:stretch>
            <a:fillRect/>
          </a:stretch>
        </p:blipFill>
        <p:spPr>
          <a:xfrm>
            <a:off x="685800" y="3708024"/>
            <a:ext cx="10820400" cy="1123950"/>
          </a:xfrm>
          <a:prstGeom prst="rect">
            <a:avLst/>
          </a:prstGeom>
        </p:spPr>
      </p:pic>
      <p:sp>
        <p:nvSpPr>
          <p:cNvPr id="5" name="Rectangle : coins arrondis 4">
            <a:extLst>
              <a:ext uri="{FF2B5EF4-FFF2-40B4-BE49-F238E27FC236}">
                <a16:creationId xmlns:a16="http://schemas.microsoft.com/office/drawing/2014/main" id="{78A8925C-38DD-47DD-B1D5-A396ADE30EC3}"/>
              </a:ext>
            </a:extLst>
          </p:cNvPr>
          <p:cNvSpPr/>
          <p:nvPr/>
        </p:nvSpPr>
        <p:spPr>
          <a:xfrm>
            <a:off x="10421983" y="3934508"/>
            <a:ext cx="1008017" cy="8974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522878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203D3-BC64-4B5E-ADCD-E7297E30BD93}"/>
              </a:ext>
            </a:extLst>
          </p:cNvPr>
          <p:cNvSpPr>
            <a:spLocks noGrp="1"/>
          </p:cNvSpPr>
          <p:nvPr>
            <p:ph type="title"/>
          </p:nvPr>
        </p:nvSpPr>
        <p:spPr/>
        <p:txBody>
          <a:bodyPr/>
          <a:lstStyle/>
          <a:p>
            <a:r>
              <a:rPr lang="fr-FR" dirty="0"/>
              <a:t>Le publipostage – Génération du modèle</a:t>
            </a:r>
          </a:p>
        </p:txBody>
      </p:sp>
      <p:sp>
        <p:nvSpPr>
          <p:cNvPr id="5" name="Espace réservé du contenu 4">
            <a:extLst>
              <a:ext uri="{FF2B5EF4-FFF2-40B4-BE49-F238E27FC236}">
                <a16:creationId xmlns:a16="http://schemas.microsoft.com/office/drawing/2014/main" id="{0CAD6CC3-97B4-4D8D-A6CC-06207E546701}"/>
              </a:ext>
            </a:extLst>
          </p:cNvPr>
          <p:cNvSpPr>
            <a:spLocks noGrp="1"/>
          </p:cNvSpPr>
          <p:nvPr>
            <p:ph idx="1"/>
          </p:nvPr>
        </p:nvSpPr>
        <p:spPr/>
        <p:txBody>
          <a:bodyPr/>
          <a:lstStyle/>
          <a:p>
            <a:r>
              <a:rPr lang="fr-FR" dirty="0"/>
              <a:t>Exercice :</a:t>
            </a:r>
          </a:p>
          <a:p>
            <a:pPr lvl="1"/>
            <a:r>
              <a:rPr lang="fr-FR" dirty="0"/>
              <a:t>Depuis le menu ruban de Word</a:t>
            </a:r>
          </a:p>
        </p:txBody>
      </p:sp>
      <p:pic>
        <p:nvPicPr>
          <p:cNvPr id="8" name="Image 7">
            <a:extLst>
              <a:ext uri="{FF2B5EF4-FFF2-40B4-BE49-F238E27FC236}">
                <a16:creationId xmlns:a16="http://schemas.microsoft.com/office/drawing/2014/main" id="{C65EEAE7-C657-447A-89DC-319175287698}"/>
              </a:ext>
            </a:extLst>
          </p:cNvPr>
          <p:cNvPicPr>
            <a:picLocks noChangeAspect="1"/>
          </p:cNvPicPr>
          <p:nvPr/>
        </p:nvPicPr>
        <p:blipFill>
          <a:blip r:embed="rId2"/>
          <a:stretch>
            <a:fillRect/>
          </a:stretch>
        </p:blipFill>
        <p:spPr>
          <a:xfrm>
            <a:off x="157905" y="2797663"/>
            <a:ext cx="11876190" cy="2723809"/>
          </a:xfrm>
          <a:prstGeom prst="rect">
            <a:avLst/>
          </a:prstGeom>
        </p:spPr>
      </p:pic>
      <p:sp>
        <p:nvSpPr>
          <p:cNvPr id="9" name="Rectangle : coins arrondis 8">
            <a:extLst>
              <a:ext uri="{FF2B5EF4-FFF2-40B4-BE49-F238E27FC236}">
                <a16:creationId xmlns:a16="http://schemas.microsoft.com/office/drawing/2014/main" id="{452CDAB2-6267-4E2A-82FA-2405264F8290}"/>
              </a:ext>
            </a:extLst>
          </p:cNvPr>
          <p:cNvSpPr/>
          <p:nvPr/>
        </p:nvSpPr>
        <p:spPr>
          <a:xfrm>
            <a:off x="1391194" y="5212023"/>
            <a:ext cx="2858589" cy="30944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88904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D0D8E-0350-424A-BC87-042B5A623D9F}"/>
              </a:ext>
            </a:extLst>
          </p:cNvPr>
          <p:cNvSpPr>
            <a:spLocks noGrp="1"/>
          </p:cNvSpPr>
          <p:nvPr>
            <p:ph type="title"/>
          </p:nvPr>
        </p:nvSpPr>
        <p:spPr/>
        <p:txBody>
          <a:bodyPr/>
          <a:lstStyle/>
          <a:p>
            <a:r>
              <a:rPr lang="fr-FR" dirty="0"/>
              <a:t>Introduction au VBA</a:t>
            </a:r>
          </a:p>
        </p:txBody>
      </p:sp>
      <p:sp>
        <p:nvSpPr>
          <p:cNvPr id="3" name="Espace réservé du contenu 2">
            <a:extLst>
              <a:ext uri="{FF2B5EF4-FFF2-40B4-BE49-F238E27FC236}">
                <a16:creationId xmlns:a16="http://schemas.microsoft.com/office/drawing/2014/main" id="{DAA17009-A2CB-4AB3-9415-ADD2EC7823F6}"/>
              </a:ext>
            </a:extLst>
          </p:cNvPr>
          <p:cNvSpPr>
            <a:spLocks noGrp="1"/>
          </p:cNvSpPr>
          <p:nvPr>
            <p:ph idx="1"/>
          </p:nvPr>
        </p:nvSpPr>
        <p:spPr/>
        <p:txBody>
          <a:bodyPr/>
          <a:lstStyle/>
          <a:p>
            <a:r>
              <a:rPr lang="fr-FR" dirty="0"/>
              <a:t>En quelques phrases :</a:t>
            </a:r>
          </a:p>
          <a:p>
            <a:pPr lvl="1"/>
            <a:r>
              <a:rPr lang="fr-FR" dirty="0"/>
              <a:t>Veut dire Visual Basic for Application</a:t>
            </a:r>
          </a:p>
          <a:p>
            <a:pPr lvl="2"/>
            <a:r>
              <a:rPr lang="fr-FR" dirty="0"/>
              <a:t>Donc pour les applications Windows</a:t>
            </a:r>
          </a:p>
          <a:p>
            <a:pPr lvl="1"/>
            <a:r>
              <a:rPr lang="fr-FR" dirty="0"/>
              <a:t>Est disponible sous Windows</a:t>
            </a:r>
          </a:p>
          <a:p>
            <a:pPr lvl="1"/>
            <a:r>
              <a:rPr lang="fr-FR" dirty="0"/>
              <a:t>Permet d’automatiser les tâches.</a:t>
            </a:r>
          </a:p>
          <a:p>
            <a:pPr lvl="1"/>
            <a:r>
              <a:rPr lang="fr-FR" dirty="0"/>
              <a:t>C’est un langage datant des années 2000 donc appelé à disparaitre</a:t>
            </a:r>
          </a:p>
          <a:p>
            <a:pPr lvl="2"/>
            <a:r>
              <a:rPr lang="fr-FR" dirty="0"/>
              <a:t>Mais ça fait déjà 20 ans qu’on dit ça.</a:t>
            </a:r>
          </a:p>
          <a:p>
            <a:pPr lvl="2"/>
            <a:r>
              <a:rPr lang="fr-FR" dirty="0"/>
              <a:t>C’est quand même un langage orienté objet.</a:t>
            </a:r>
          </a:p>
          <a:p>
            <a:pPr lvl="1"/>
            <a:r>
              <a:rPr lang="fr-FR" dirty="0"/>
              <a:t>Assez proche de l'algorithmie</a:t>
            </a:r>
          </a:p>
          <a:p>
            <a:pPr lvl="1"/>
            <a:r>
              <a:rPr lang="fr-FR" dirty="0"/>
              <a:t>Très utilisé dans l’industrie</a:t>
            </a:r>
          </a:p>
        </p:txBody>
      </p:sp>
    </p:spTree>
    <p:extLst>
      <p:ext uri="{BB962C8B-B14F-4D97-AF65-F5344CB8AC3E}">
        <p14:creationId xmlns:p14="http://schemas.microsoft.com/office/powerpoint/2010/main" val="7067943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67E9A-03B2-458A-98C4-9C8B744AAA37}"/>
              </a:ext>
            </a:extLst>
          </p:cNvPr>
          <p:cNvSpPr>
            <a:spLocks noGrp="1"/>
          </p:cNvSpPr>
          <p:nvPr>
            <p:ph type="title"/>
          </p:nvPr>
        </p:nvSpPr>
        <p:spPr/>
        <p:txBody>
          <a:bodyPr/>
          <a:lstStyle/>
          <a:p>
            <a:r>
              <a:rPr lang="fr-FR" dirty="0"/>
              <a:t>Ajout des outils développeur dans le ruban</a:t>
            </a:r>
          </a:p>
        </p:txBody>
      </p:sp>
      <p:sp>
        <p:nvSpPr>
          <p:cNvPr id="3" name="Espace réservé du contenu 2">
            <a:extLst>
              <a:ext uri="{FF2B5EF4-FFF2-40B4-BE49-F238E27FC236}">
                <a16:creationId xmlns:a16="http://schemas.microsoft.com/office/drawing/2014/main" id="{C854E4E3-FEFA-4C18-9F87-8A17DA9F9A13}"/>
              </a:ext>
            </a:extLst>
          </p:cNvPr>
          <p:cNvSpPr>
            <a:spLocks noGrp="1"/>
          </p:cNvSpPr>
          <p:nvPr>
            <p:ph sz="half" idx="1"/>
          </p:nvPr>
        </p:nvSpPr>
        <p:spPr/>
        <p:txBody>
          <a:bodyPr/>
          <a:lstStyle/>
          <a:p>
            <a:r>
              <a:rPr lang="fr-FR" dirty="0"/>
              <a:t>Depuis le menu</a:t>
            </a:r>
          </a:p>
          <a:p>
            <a:pPr lvl="1"/>
            <a:r>
              <a:rPr lang="fr-FR" dirty="0"/>
              <a:t>Fichier &gt; Options &gt; Personnaliser le ruban</a:t>
            </a:r>
          </a:p>
          <a:p>
            <a:pPr lvl="1"/>
            <a:r>
              <a:rPr lang="fr-FR" dirty="0"/>
              <a:t>Cochez « Développeur »</a:t>
            </a:r>
          </a:p>
          <a:p>
            <a:pPr lvl="1"/>
            <a:r>
              <a:rPr lang="fr-FR" dirty="0"/>
              <a:t>Puis validez</a:t>
            </a:r>
          </a:p>
        </p:txBody>
      </p:sp>
      <p:pic>
        <p:nvPicPr>
          <p:cNvPr id="10" name="Espace réservé du contenu 9">
            <a:extLst>
              <a:ext uri="{FF2B5EF4-FFF2-40B4-BE49-F238E27FC236}">
                <a16:creationId xmlns:a16="http://schemas.microsoft.com/office/drawing/2014/main" id="{0CAC9AE2-4D90-4A0B-B7EE-A26DB2F7D3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33191"/>
            <a:ext cx="5181600" cy="3736206"/>
          </a:xfrm>
        </p:spPr>
      </p:pic>
      <p:sp>
        <p:nvSpPr>
          <p:cNvPr id="11" name="Rectangle : coins arrondis 10">
            <a:extLst>
              <a:ext uri="{FF2B5EF4-FFF2-40B4-BE49-F238E27FC236}">
                <a16:creationId xmlns:a16="http://schemas.microsoft.com/office/drawing/2014/main" id="{31334BF9-91EC-4A6E-B681-7FD6DACCB88F}"/>
              </a:ext>
            </a:extLst>
          </p:cNvPr>
          <p:cNvSpPr/>
          <p:nvPr/>
        </p:nvSpPr>
        <p:spPr>
          <a:xfrm>
            <a:off x="9409388" y="4419809"/>
            <a:ext cx="901262" cy="16401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70657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1C8BD10-CA58-4822-B591-57E1A44E33C5}"/>
              </a:ext>
            </a:extLst>
          </p:cNvPr>
          <p:cNvSpPr>
            <a:spLocks noGrp="1"/>
          </p:cNvSpPr>
          <p:nvPr>
            <p:ph type="title"/>
          </p:nvPr>
        </p:nvSpPr>
        <p:spPr/>
        <p:txBody>
          <a:bodyPr/>
          <a:lstStyle/>
          <a:p>
            <a:r>
              <a:rPr lang="fr-FR" dirty="0"/>
              <a:t>Ajout des outils développeur dans le ruban</a:t>
            </a:r>
          </a:p>
        </p:txBody>
      </p:sp>
      <p:sp>
        <p:nvSpPr>
          <p:cNvPr id="9" name="Rectangle : coins arrondis 8">
            <a:extLst>
              <a:ext uri="{FF2B5EF4-FFF2-40B4-BE49-F238E27FC236}">
                <a16:creationId xmlns:a16="http://schemas.microsoft.com/office/drawing/2014/main" id="{65A86090-1408-40FB-B631-7773992EBC9C}"/>
              </a:ext>
            </a:extLst>
          </p:cNvPr>
          <p:cNvSpPr/>
          <p:nvPr/>
        </p:nvSpPr>
        <p:spPr>
          <a:xfrm>
            <a:off x="6224754" y="3532995"/>
            <a:ext cx="901262" cy="16401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Espace réservé du contenu 12">
            <a:extLst>
              <a:ext uri="{FF2B5EF4-FFF2-40B4-BE49-F238E27FC236}">
                <a16:creationId xmlns:a16="http://schemas.microsoft.com/office/drawing/2014/main" id="{8C5849E6-E0B0-4209-AA39-7B17FE80EBFA}"/>
              </a:ext>
            </a:extLst>
          </p:cNvPr>
          <p:cNvPicPr>
            <a:picLocks noGrp="1" noChangeAspect="1"/>
          </p:cNvPicPr>
          <p:nvPr>
            <p:ph idx="1"/>
          </p:nvPr>
        </p:nvPicPr>
        <p:blipFill>
          <a:blip r:embed="rId2"/>
          <a:stretch>
            <a:fillRect/>
          </a:stretch>
        </p:blipFill>
        <p:spPr>
          <a:xfrm>
            <a:off x="838200" y="3284531"/>
            <a:ext cx="10515600" cy="1433525"/>
          </a:xfrm>
        </p:spPr>
      </p:pic>
      <p:sp>
        <p:nvSpPr>
          <p:cNvPr id="14" name="Rectangle : coins arrondis 13">
            <a:extLst>
              <a:ext uri="{FF2B5EF4-FFF2-40B4-BE49-F238E27FC236}">
                <a16:creationId xmlns:a16="http://schemas.microsoft.com/office/drawing/2014/main" id="{0A755042-9C95-4EBF-BB41-231FF4435E46}"/>
              </a:ext>
            </a:extLst>
          </p:cNvPr>
          <p:cNvSpPr/>
          <p:nvPr/>
        </p:nvSpPr>
        <p:spPr>
          <a:xfrm>
            <a:off x="6745016" y="3189335"/>
            <a:ext cx="901262" cy="42566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avec flèche 15">
            <a:extLst>
              <a:ext uri="{FF2B5EF4-FFF2-40B4-BE49-F238E27FC236}">
                <a16:creationId xmlns:a16="http://schemas.microsoft.com/office/drawing/2014/main" id="{F7378E03-E8E3-4B17-ACF1-4710072430A3}"/>
              </a:ext>
            </a:extLst>
          </p:cNvPr>
          <p:cNvCxnSpPr>
            <a:cxnSpLocks/>
          </p:cNvCxnSpPr>
          <p:nvPr/>
        </p:nvCxnSpPr>
        <p:spPr>
          <a:xfrm flipV="1">
            <a:off x="740979" y="4352111"/>
            <a:ext cx="270642" cy="684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7FB8AEC-53B4-4B17-8B67-2021639BE9ED}"/>
              </a:ext>
            </a:extLst>
          </p:cNvPr>
          <p:cNvSpPr txBox="1"/>
          <p:nvPr/>
        </p:nvSpPr>
        <p:spPr>
          <a:xfrm>
            <a:off x="99848" y="5037083"/>
            <a:ext cx="1282261" cy="646331"/>
          </a:xfrm>
          <a:prstGeom prst="rect">
            <a:avLst/>
          </a:prstGeom>
          <a:noFill/>
        </p:spPr>
        <p:txBody>
          <a:bodyPr wrap="square" rtlCol="0">
            <a:spAutoFit/>
          </a:bodyPr>
          <a:lstStyle/>
          <a:p>
            <a:pPr algn="ctr"/>
            <a:r>
              <a:rPr lang="fr-FR" dirty="0">
                <a:solidFill>
                  <a:srgbClr val="002060"/>
                </a:solidFill>
              </a:rPr>
              <a:t>Accès à l’éditeur</a:t>
            </a:r>
          </a:p>
        </p:txBody>
      </p:sp>
      <p:sp>
        <p:nvSpPr>
          <p:cNvPr id="20" name="ZoneTexte 19">
            <a:extLst>
              <a:ext uri="{FF2B5EF4-FFF2-40B4-BE49-F238E27FC236}">
                <a16:creationId xmlns:a16="http://schemas.microsoft.com/office/drawing/2014/main" id="{08F9FB78-B058-4C88-ADB6-06CFAFF24FB8}"/>
              </a:ext>
            </a:extLst>
          </p:cNvPr>
          <p:cNvSpPr txBox="1"/>
          <p:nvPr/>
        </p:nvSpPr>
        <p:spPr>
          <a:xfrm>
            <a:off x="1382109" y="5155325"/>
            <a:ext cx="1282261" cy="646331"/>
          </a:xfrm>
          <a:prstGeom prst="rect">
            <a:avLst/>
          </a:prstGeom>
          <a:noFill/>
        </p:spPr>
        <p:txBody>
          <a:bodyPr wrap="square" rtlCol="0">
            <a:spAutoFit/>
          </a:bodyPr>
          <a:lstStyle/>
          <a:p>
            <a:pPr algn="ctr"/>
            <a:r>
              <a:rPr lang="fr-FR" dirty="0">
                <a:solidFill>
                  <a:srgbClr val="002060"/>
                </a:solidFill>
              </a:rPr>
              <a:t>Liste des macros</a:t>
            </a:r>
          </a:p>
        </p:txBody>
      </p:sp>
      <p:cxnSp>
        <p:nvCxnSpPr>
          <p:cNvPr id="21" name="Connecteur droit avec flèche 20">
            <a:extLst>
              <a:ext uri="{FF2B5EF4-FFF2-40B4-BE49-F238E27FC236}">
                <a16:creationId xmlns:a16="http://schemas.microsoft.com/office/drawing/2014/main" id="{AD5ADDEA-8C62-4C0E-AE1D-CF9A6FA4E56C}"/>
              </a:ext>
            </a:extLst>
          </p:cNvPr>
          <p:cNvCxnSpPr>
            <a:cxnSpLocks/>
            <a:stCxn id="20" idx="0"/>
          </p:cNvCxnSpPr>
          <p:nvPr/>
        </p:nvCxnSpPr>
        <p:spPr>
          <a:xfrm flipH="1" flipV="1">
            <a:off x="1652752" y="4352111"/>
            <a:ext cx="370488" cy="80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A451CC7A-98E7-4C36-8440-5021DB78464D}"/>
              </a:ext>
            </a:extLst>
          </p:cNvPr>
          <p:cNvCxnSpPr>
            <a:cxnSpLocks/>
          </p:cNvCxnSpPr>
          <p:nvPr/>
        </p:nvCxnSpPr>
        <p:spPr>
          <a:xfrm flipH="1" flipV="1">
            <a:off x="5306413" y="4475963"/>
            <a:ext cx="370488" cy="80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9C67676A-4255-444F-BCBA-22A30C0F0AEA}"/>
              </a:ext>
            </a:extLst>
          </p:cNvPr>
          <p:cNvSpPr txBox="1"/>
          <p:nvPr/>
        </p:nvSpPr>
        <p:spPr>
          <a:xfrm>
            <a:off x="5035770" y="5286233"/>
            <a:ext cx="1282261" cy="923330"/>
          </a:xfrm>
          <a:prstGeom prst="rect">
            <a:avLst/>
          </a:prstGeom>
          <a:noFill/>
        </p:spPr>
        <p:txBody>
          <a:bodyPr wrap="square" rtlCol="0">
            <a:spAutoFit/>
          </a:bodyPr>
          <a:lstStyle/>
          <a:p>
            <a:pPr algn="ctr"/>
            <a:r>
              <a:rPr lang="fr-FR" dirty="0">
                <a:solidFill>
                  <a:srgbClr val="002060"/>
                </a:solidFill>
              </a:rPr>
              <a:t>Insertion d’objet sur la feuille</a:t>
            </a:r>
          </a:p>
        </p:txBody>
      </p:sp>
    </p:spTree>
    <p:extLst>
      <p:ext uri="{BB962C8B-B14F-4D97-AF65-F5344CB8AC3E}">
        <p14:creationId xmlns:p14="http://schemas.microsoft.com/office/powerpoint/2010/main" val="17613126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CE7EE-170D-4144-BC94-2AA0B0BC8F14}"/>
              </a:ext>
            </a:extLst>
          </p:cNvPr>
          <p:cNvSpPr>
            <a:spLocks noGrp="1"/>
          </p:cNvSpPr>
          <p:nvPr>
            <p:ph type="title"/>
          </p:nvPr>
        </p:nvSpPr>
        <p:spPr/>
        <p:txBody>
          <a:bodyPr/>
          <a:lstStyle/>
          <a:p>
            <a:r>
              <a:rPr lang="fr-FR" dirty="0"/>
              <a:t>Enregistreur de macro</a:t>
            </a:r>
          </a:p>
        </p:txBody>
      </p:sp>
      <p:sp>
        <p:nvSpPr>
          <p:cNvPr id="3" name="Espace réservé du contenu 2">
            <a:extLst>
              <a:ext uri="{FF2B5EF4-FFF2-40B4-BE49-F238E27FC236}">
                <a16:creationId xmlns:a16="http://schemas.microsoft.com/office/drawing/2014/main" id="{AD29DB38-00BA-4167-84F7-97D45D15D58E}"/>
              </a:ext>
            </a:extLst>
          </p:cNvPr>
          <p:cNvSpPr>
            <a:spLocks noGrp="1"/>
          </p:cNvSpPr>
          <p:nvPr>
            <p:ph idx="1"/>
          </p:nvPr>
        </p:nvSpPr>
        <p:spPr/>
        <p:txBody>
          <a:bodyPr/>
          <a:lstStyle/>
          <a:p>
            <a:r>
              <a:rPr lang="fr-FR" dirty="0"/>
              <a:t>Une macro est un déroulement d’opérations successives que nous pouvons répéter.</a:t>
            </a:r>
          </a:p>
          <a:p>
            <a:pPr lvl="1"/>
            <a:r>
              <a:rPr lang="fr-FR" dirty="0"/>
              <a:t>Deux phases sont alors nécessaires :</a:t>
            </a:r>
          </a:p>
          <a:p>
            <a:pPr lvl="2"/>
            <a:r>
              <a:rPr lang="fr-FR" dirty="0"/>
              <a:t>Enregistrer les macros</a:t>
            </a:r>
          </a:p>
          <a:p>
            <a:pPr lvl="2"/>
            <a:r>
              <a:rPr lang="fr-FR" dirty="0"/>
              <a:t>Exécuter la macro</a:t>
            </a:r>
          </a:p>
          <a:p>
            <a:r>
              <a:rPr lang="fr-FR" dirty="0"/>
              <a:t>Le langage VBA constitue le support dans lequel la macro va s’enregistrer.</a:t>
            </a:r>
          </a:p>
        </p:txBody>
      </p:sp>
    </p:spTree>
    <p:extLst>
      <p:ext uri="{BB962C8B-B14F-4D97-AF65-F5344CB8AC3E}">
        <p14:creationId xmlns:p14="http://schemas.microsoft.com/office/powerpoint/2010/main" val="6910103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9F34FD-EBAB-45BF-88CD-60427011BEED}"/>
              </a:ext>
            </a:extLst>
          </p:cNvPr>
          <p:cNvSpPr>
            <a:spLocks noGrp="1"/>
          </p:cNvSpPr>
          <p:nvPr>
            <p:ph type="title"/>
          </p:nvPr>
        </p:nvSpPr>
        <p:spPr/>
        <p:txBody>
          <a:bodyPr/>
          <a:lstStyle/>
          <a:p>
            <a:r>
              <a:rPr lang="fr-FR" dirty="0"/>
              <a:t>Enregistrement d’une macro</a:t>
            </a:r>
          </a:p>
        </p:txBody>
      </p:sp>
      <p:pic>
        <p:nvPicPr>
          <p:cNvPr id="5" name="Espace réservé du contenu 4">
            <a:extLst>
              <a:ext uri="{FF2B5EF4-FFF2-40B4-BE49-F238E27FC236}">
                <a16:creationId xmlns:a16="http://schemas.microsoft.com/office/drawing/2014/main" id="{9C040552-E5AE-4D02-85B7-C932A23CF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8357" y="1825625"/>
            <a:ext cx="6715286" cy="4351338"/>
          </a:xfrm>
        </p:spPr>
      </p:pic>
      <p:sp>
        <p:nvSpPr>
          <p:cNvPr id="6" name="Rectangle : coins arrondis 5">
            <a:extLst>
              <a:ext uri="{FF2B5EF4-FFF2-40B4-BE49-F238E27FC236}">
                <a16:creationId xmlns:a16="http://schemas.microsoft.com/office/drawing/2014/main" id="{2085A262-AB7F-4F1C-BD11-F657A7467804}"/>
              </a:ext>
            </a:extLst>
          </p:cNvPr>
          <p:cNvSpPr/>
          <p:nvPr/>
        </p:nvSpPr>
        <p:spPr>
          <a:xfrm>
            <a:off x="2990607" y="5974201"/>
            <a:ext cx="225560" cy="20276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32588786-4F2E-4A43-9481-36E715A080BD}"/>
              </a:ext>
            </a:extLst>
          </p:cNvPr>
          <p:cNvCxnSpPr>
            <a:cxnSpLocks/>
          </p:cNvCxnSpPr>
          <p:nvPr/>
        </p:nvCxnSpPr>
        <p:spPr>
          <a:xfrm>
            <a:off x="2023240" y="5155325"/>
            <a:ext cx="967367" cy="818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23AFC136-8626-48DD-ABFF-A0AEB5A2BAB8}"/>
              </a:ext>
            </a:extLst>
          </p:cNvPr>
          <p:cNvSpPr txBox="1"/>
          <p:nvPr/>
        </p:nvSpPr>
        <p:spPr>
          <a:xfrm>
            <a:off x="764628" y="4231995"/>
            <a:ext cx="1907833" cy="923330"/>
          </a:xfrm>
          <a:prstGeom prst="rect">
            <a:avLst/>
          </a:prstGeom>
          <a:noFill/>
        </p:spPr>
        <p:txBody>
          <a:bodyPr wrap="square" rtlCol="0">
            <a:spAutoFit/>
          </a:bodyPr>
          <a:lstStyle/>
          <a:p>
            <a:pPr algn="ctr"/>
            <a:r>
              <a:rPr lang="fr-FR" dirty="0">
                <a:solidFill>
                  <a:srgbClr val="002060"/>
                </a:solidFill>
              </a:rPr>
              <a:t>Commencer l’enregistrement d’une macro</a:t>
            </a:r>
          </a:p>
        </p:txBody>
      </p:sp>
    </p:spTree>
    <p:extLst>
      <p:ext uri="{BB962C8B-B14F-4D97-AF65-F5344CB8AC3E}">
        <p14:creationId xmlns:p14="http://schemas.microsoft.com/office/powerpoint/2010/main" val="30445446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F47BC2-53B7-4F22-96A4-F583B6EA11AF}"/>
              </a:ext>
            </a:extLst>
          </p:cNvPr>
          <p:cNvSpPr>
            <a:spLocks noGrp="1"/>
          </p:cNvSpPr>
          <p:nvPr>
            <p:ph type="title"/>
          </p:nvPr>
        </p:nvSpPr>
        <p:spPr/>
        <p:txBody>
          <a:bodyPr/>
          <a:lstStyle/>
          <a:p>
            <a:r>
              <a:rPr lang="fr-FR" dirty="0"/>
              <a:t>Enregistrement d’une macro</a:t>
            </a:r>
          </a:p>
        </p:txBody>
      </p:sp>
      <p:pic>
        <p:nvPicPr>
          <p:cNvPr id="5" name="Espace réservé du contenu 4">
            <a:extLst>
              <a:ext uri="{FF2B5EF4-FFF2-40B4-BE49-F238E27FC236}">
                <a16:creationId xmlns:a16="http://schemas.microsoft.com/office/drawing/2014/main" id="{DE7D805E-DBD3-4C89-8C8F-2C1085B286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4238" y="2596532"/>
            <a:ext cx="3409524" cy="2809524"/>
          </a:xfrm>
        </p:spPr>
      </p:pic>
      <p:sp>
        <p:nvSpPr>
          <p:cNvPr id="7" name="Espace réservé du contenu 6">
            <a:extLst>
              <a:ext uri="{FF2B5EF4-FFF2-40B4-BE49-F238E27FC236}">
                <a16:creationId xmlns:a16="http://schemas.microsoft.com/office/drawing/2014/main" id="{DFE19600-1EAC-4CEB-8325-73B6EEA214E5}"/>
              </a:ext>
            </a:extLst>
          </p:cNvPr>
          <p:cNvSpPr>
            <a:spLocks noGrp="1"/>
          </p:cNvSpPr>
          <p:nvPr>
            <p:ph sz="half" idx="2"/>
          </p:nvPr>
        </p:nvSpPr>
        <p:spPr/>
        <p:txBody>
          <a:bodyPr/>
          <a:lstStyle/>
          <a:p>
            <a:r>
              <a:rPr lang="fr-FR" dirty="0"/>
              <a:t>Entrez le nom de la macro</a:t>
            </a:r>
          </a:p>
          <a:p>
            <a:r>
              <a:rPr lang="fr-FR" dirty="0"/>
              <a:t>Il est possible de créer un raccourci clavier pour exécuter la macro plus rapidement.</a:t>
            </a:r>
          </a:p>
        </p:txBody>
      </p:sp>
    </p:spTree>
    <p:extLst>
      <p:ext uri="{BB962C8B-B14F-4D97-AF65-F5344CB8AC3E}">
        <p14:creationId xmlns:p14="http://schemas.microsoft.com/office/powerpoint/2010/main" val="12390068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1728C-0BF9-4073-8848-A1FECE53C0F3}"/>
              </a:ext>
            </a:extLst>
          </p:cNvPr>
          <p:cNvSpPr>
            <a:spLocks noGrp="1"/>
          </p:cNvSpPr>
          <p:nvPr>
            <p:ph type="title"/>
          </p:nvPr>
        </p:nvSpPr>
        <p:spPr/>
        <p:txBody>
          <a:bodyPr/>
          <a:lstStyle/>
          <a:p>
            <a:r>
              <a:rPr lang="fr-FR" dirty="0"/>
              <a:t>Enregistrement d’une macro</a:t>
            </a:r>
          </a:p>
        </p:txBody>
      </p:sp>
      <p:sp>
        <p:nvSpPr>
          <p:cNvPr id="3" name="Espace réservé du contenu 2">
            <a:extLst>
              <a:ext uri="{FF2B5EF4-FFF2-40B4-BE49-F238E27FC236}">
                <a16:creationId xmlns:a16="http://schemas.microsoft.com/office/drawing/2014/main" id="{08AD92C1-0D46-461F-80EE-C4B6581E1655}"/>
              </a:ext>
            </a:extLst>
          </p:cNvPr>
          <p:cNvSpPr>
            <a:spLocks noGrp="1"/>
          </p:cNvSpPr>
          <p:nvPr>
            <p:ph sz="half" idx="1"/>
          </p:nvPr>
        </p:nvSpPr>
        <p:spPr/>
        <p:txBody>
          <a:bodyPr/>
          <a:lstStyle/>
          <a:p>
            <a:r>
              <a:rPr lang="fr-FR" dirty="0"/>
              <a:t>Réalisez des actions sur le classeur en restant dans la même feuille pour l’instant.</a:t>
            </a:r>
          </a:p>
          <a:p>
            <a:r>
              <a:rPr lang="fr-FR" dirty="0"/>
              <a:t>Puis stopper l’enregistrement de la macro</a:t>
            </a:r>
          </a:p>
        </p:txBody>
      </p:sp>
      <p:pic>
        <p:nvPicPr>
          <p:cNvPr id="6" name="Espace réservé du contenu 5">
            <a:extLst>
              <a:ext uri="{FF2B5EF4-FFF2-40B4-BE49-F238E27FC236}">
                <a16:creationId xmlns:a16="http://schemas.microsoft.com/office/drawing/2014/main" id="{48C86FCC-386E-404D-9EEE-F8C78E99BB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22520"/>
            <a:ext cx="5181600" cy="3357547"/>
          </a:xfrm>
        </p:spPr>
      </p:pic>
      <p:sp>
        <p:nvSpPr>
          <p:cNvPr id="7" name="Rectangle : coins arrondis 6">
            <a:extLst>
              <a:ext uri="{FF2B5EF4-FFF2-40B4-BE49-F238E27FC236}">
                <a16:creationId xmlns:a16="http://schemas.microsoft.com/office/drawing/2014/main" id="{8B51BB51-734C-4B35-B8EE-0D4C9F588806}"/>
              </a:ext>
            </a:extLst>
          </p:cNvPr>
          <p:cNvSpPr/>
          <p:nvPr/>
        </p:nvSpPr>
        <p:spPr>
          <a:xfrm>
            <a:off x="6331375" y="5529223"/>
            <a:ext cx="225560" cy="20276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E76AFC50-FE08-4C81-A35E-EE41DE850819}"/>
              </a:ext>
            </a:extLst>
          </p:cNvPr>
          <p:cNvCxnSpPr>
            <a:cxnSpLocks/>
            <a:stCxn id="9" idx="3"/>
          </p:cNvCxnSpPr>
          <p:nvPr/>
        </p:nvCxnSpPr>
        <p:spPr>
          <a:xfrm>
            <a:off x="5809592" y="5124092"/>
            <a:ext cx="521783" cy="405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CE29CBD5-A7E6-422C-88EE-9FEA3C83499E}"/>
              </a:ext>
            </a:extLst>
          </p:cNvPr>
          <p:cNvSpPr txBox="1"/>
          <p:nvPr/>
        </p:nvSpPr>
        <p:spPr>
          <a:xfrm>
            <a:off x="3901759" y="4662427"/>
            <a:ext cx="1907833" cy="923330"/>
          </a:xfrm>
          <a:prstGeom prst="rect">
            <a:avLst/>
          </a:prstGeom>
          <a:noFill/>
        </p:spPr>
        <p:txBody>
          <a:bodyPr wrap="square" rtlCol="0">
            <a:spAutoFit/>
          </a:bodyPr>
          <a:lstStyle/>
          <a:p>
            <a:pPr algn="ctr"/>
            <a:r>
              <a:rPr lang="fr-FR" dirty="0">
                <a:solidFill>
                  <a:srgbClr val="002060"/>
                </a:solidFill>
              </a:rPr>
              <a:t>Terminer l’enregistrement de la macro</a:t>
            </a:r>
          </a:p>
        </p:txBody>
      </p:sp>
    </p:spTree>
    <p:extLst>
      <p:ext uri="{BB962C8B-B14F-4D97-AF65-F5344CB8AC3E}">
        <p14:creationId xmlns:p14="http://schemas.microsoft.com/office/powerpoint/2010/main" val="714343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39C8F-CEC3-4196-AA1E-9C923D2E7DEE}"/>
              </a:ext>
            </a:extLst>
          </p:cNvPr>
          <p:cNvSpPr>
            <a:spLocks noGrp="1"/>
          </p:cNvSpPr>
          <p:nvPr>
            <p:ph type="title"/>
          </p:nvPr>
        </p:nvSpPr>
        <p:spPr/>
        <p:txBody>
          <a:bodyPr/>
          <a:lstStyle/>
          <a:p>
            <a:r>
              <a:rPr lang="fr-FR" dirty="0"/>
              <a:t>Exécution d’une macro</a:t>
            </a:r>
          </a:p>
        </p:txBody>
      </p:sp>
      <p:sp>
        <p:nvSpPr>
          <p:cNvPr id="3" name="Espace réservé du contenu 2">
            <a:extLst>
              <a:ext uri="{FF2B5EF4-FFF2-40B4-BE49-F238E27FC236}">
                <a16:creationId xmlns:a16="http://schemas.microsoft.com/office/drawing/2014/main" id="{F38B261C-FA1D-42D5-8F08-C0E0184BF582}"/>
              </a:ext>
            </a:extLst>
          </p:cNvPr>
          <p:cNvSpPr>
            <a:spLocks noGrp="1"/>
          </p:cNvSpPr>
          <p:nvPr>
            <p:ph idx="1"/>
          </p:nvPr>
        </p:nvSpPr>
        <p:spPr/>
        <p:txBody>
          <a:bodyPr/>
          <a:lstStyle/>
          <a:p>
            <a:r>
              <a:rPr lang="fr-FR" dirty="0"/>
              <a:t>Dans notre cas, ajoutons une feuille</a:t>
            </a:r>
          </a:p>
          <a:p>
            <a:r>
              <a:rPr lang="fr-FR" dirty="0"/>
              <a:t>Puis exécutons la macro que nous venons d’enregistrer</a:t>
            </a:r>
          </a:p>
          <a:p>
            <a:endParaRPr lang="fr-FR" dirty="0"/>
          </a:p>
        </p:txBody>
      </p:sp>
      <p:pic>
        <p:nvPicPr>
          <p:cNvPr id="5" name="Image 4">
            <a:extLst>
              <a:ext uri="{FF2B5EF4-FFF2-40B4-BE49-F238E27FC236}">
                <a16:creationId xmlns:a16="http://schemas.microsoft.com/office/drawing/2014/main" id="{D261CBD3-6A83-435A-B76C-86959CD2DAC3}"/>
              </a:ext>
            </a:extLst>
          </p:cNvPr>
          <p:cNvPicPr>
            <a:picLocks noChangeAspect="1"/>
          </p:cNvPicPr>
          <p:nvPr/>
        </p:nvPicPr>
        <p:blipFill>
          <a:blip r:embed="rId2"/>
          <a:stretch>
            <a:fillRect/>
          </a:stretch>
        </p:blipFill>
        <p:spPr>
          <a:xfrm>
            <a:off x="523875" y="2838613"/>
            <a:ext cx="10829925" cy="1590675"/>
          </a:xfrm>
          <a:prstGeom prst="rect">
            <a:avLst/>
          </a:prstGeom>
        </p:spPr>
      </p:pic>
      <p:sp>
        <p:nvSpPr>
          <p:cNvPr id="6" name="Rectangle : coins arrondis 5">
            <a:extLst>
              <a:ext uri="{FF2B5EF4-FFF2-40B4-BE49-F238E27FC236}">
                <a16:creationId xmlns:a16="http://schemas.microsoft.com/office/drawing/2014/main" id="{DBC46546-E3FD-4976-8D1C-81EC9652E2AD}"/>
              </a:ext>
            </a:extLst>
          </p:cNvPr>
          <p:cNvSpPr/>
          <p:nvPr/>
        </p:nvSpPr>
        <p:spPr>
          <a:xfrm>
            <a:off x="1061547" y="3216165"/>
            <a:ext cx="633246" cy="75674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24B9709E-0684-41BB-B960-AE72A51B881A}"/>
              </a:ext>
            </a:extLst>
          </p:cNvPr>
          <p:cNvCxnSpPr>
            <a:cxnSpLocks/>
          </p:cNvCxnSpPr>
          <p:nvPr/>
        </p:nvCxnSpPr>
        <p:spPr>
          <a:xfrm flipV="1">
            <a:off x="661116" y="3972910"/>
            <a:ext cx="466118" cy="764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1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9FADD-C91E-40F6-ACFC-7CBA059E95A2}"/>
              </a:ext>
            </a:extLst>
          </p:cNvPr>
          <p:cNvSpPr>
            <a:spLocks noGrp="1"/>
          </p:cNvSpPr>
          <p:nvPr>
            <p:ph type="title"/>
          </p:nvPr>
        </p:nvSpPr>
        <p:spPr/>
        <p:txBody>
          <a:bodyPr/>
          <a:lstStyle/>
          <a:p>
            <a:r>
              <a:rPr lang="fr-FR" dirty="0"/>
              <a:t>Présentation de l’interface – Barre d’état</a:t>
            </a:r>
          </a:p>
        </p:txBody>
      </p:sp>
      <p:pic>
        <p:nvPicPr>
          <p:cNvPr id="4" name="Espace réservé du contenu 3">
            <a:extLst>
              <a:ext uri="{FF2B5EF4-FFF2-40B4-BE49-F238E27FC236}">
                <a16:creationId xmlns:a16="http://schemas.microsoft.com/office/drawing/2014/main" id="{43732FCD-F3C7-4386-A44C-27138BE473B6}"/>
              </a:ext>
            </a:extLst>
          </p:cNvPr>
          <p:cNvPicPr>
            <a:picLocks noGrp="1" noChangeAspect="1"/>
          </p:cNvPicPr>
          <p:nvPr>
            <p:ph idx="1"/>
          </p:nvPr>
        </p:nvPicPr>
        <p:blipFill>
          <a:blip r:embed="rId2"/>
          <a:stretch>
            <a:fillRect/>
          </a:stretch>
        </p:blipFill>
        <p:spPr>
          <a:xfrm>
            <a:off x="1153143" y="3720341"/>
            <a:ext cx="9885714" cy="561905"/>
          </a:xfrm>
          <a:prstGeom prst="rect">
            <a:avLst/>
          </a:prstGeom>
        </p:spPr>
      </p:pic>
      <p:sp>
        <p:nvSpPr>
          <p:cNvPr id="5" name="Rectangle : coins arrondis 4">
            <a:extLst>
              <a:ext uri="{FF2B5EF4-FFF2-40B4-BE49-F238E27FC236}">
                <a16:creationId xmlns:a16="http://schemas.microsoft.com/office/drawing/2014/main" id="{050DD322-D1A8-442C-B485-DA85CD6EFE2C}"/>
              </a:ext>
            </a:extLst>
          </p:cNvPr>
          <p:cNvSpPr/>
          <p:nvPr/>
        </p:nvSpPr>
        <p:spPr>
          <a:xfrm>
            <a:off x="1153142" y="3720341"/>
            <a:ext cx="2252997" cy="34873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3C1B33D-20CC-4FDD-8DE7-D0B48D74B116}"/>
              </a:ext>
            </a:extLst>
          </p:cNvPr>
          <p:cNvSpPr txBox="1"/>
          <p:nvPr/>
        </p:nvSpPr>
        <p:spPr>
          <a:xfrm>
            <a:off x="1244582" y="2575465"/>
            <a:ext cx="2252996" cy="646331"/>
          </a:xfrm>
          <a:prstGeom prst="rect">
            <a:avLst/>
          </a:prstGeom>
          <a:noFill/>
        </p:spPr>
        <p:txBody>
          <a:bodyPr wrap="square" rtlCol="0">
            <a:spAutoFit/>
          </a:bodyPr>
          <a:lstStyle/>
          <a:p>
            <a:pPr algn="ctr"/>
            <a:r>
              <a:rPr lang="fr-FR" dirty="0">
                <a:solidFill>
                  <a:srgbClr val="002060"/>
                </a:solidFill>
              </a:rPr>
              <a:t>Navigation parmi les feuilles de calcul</a:t>
            </a:r>
          </a:p>
        </p:txBody>
      </p:sp>
      <p:sp>
        <p:nvSpPr>
          <p:cNvPr id="7" name="Rectangle : coins arrondis 6">
            <a:extLst>
              <a:ext uri="{FF2B5EF4-FFF2-40B4-BE49-F238E27FC236}">
                <a16:creationId xmlns:a16="http://schemas.microsoft.com/office/drawing/2014/main" id="{1B769FD9-073C-40A4-9A4A-13A7A4D9F5E3}"/>
              </a:ext>
            </a:extLst>
          </p:cNvPr>
          <p:cNvSpPr/>
          <p:nvPr/>
        </p:nvSpPr>
        <p:spPr>
          <a:xfrm>
            <a:off x="1153143" y="4069081"/>
            <a:ext cx="698518"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A971B0FB-A000-4F1D-ADCA-FB34B3C5A83E}"/>
              </a:ext>
            </a:extLst>
          </p:cNvPr>
          <p:cNvSpPr txBox="1"/>
          <p:nvPr/>
        </p:nvSpPr>
        <p:spPr>
          <a:xfrm>
            <a:off x="574022" y="4752905"/>
            <a:ext cx="2252996" cy="369332"/>
          </a:xfrm>
          <a:prstGeom prst="rect">
            <a:avLst/>
          </a:prstGeom>
          <a:noFill/>
        </p:spPr>
        <p:txBody>
          <a:bodyPr wrap="square" rtlCol="0">
            <a:spAutoFit/>
          </a:bodyPr>
          <a:lstStyle/>
          <a:p>
            <a:pPr algn="ctr"/>
            <a:r>
              <a:rPr lang="fr-FR" dirty="0">
                <a:solidFill>
                  <a:srgbClr val="002060"/>
                </a:solidFill>
              </a:rPr>
              <a:t>Etat du logiciel</a:t>
            </a:r>
          </a:p>
        </p:txBody>
      </p:sp>
      <p:sp>
        <p:nvSpPr>
          <p:cNvPr id="9" name="Rectangle : coins arrondis 8">
            <a:extLst>
              <a:ext uri="{FF2B5EF4-FFF2-40B4-BE49-F238E27FC236}">
                <a16:creationId xmlns:a16="http://schemas.microsoft.com/office/drawing/2014/main" id="{030A8AEE-7B8A-4BFA-A0BB-255EDA720789}"/>
              </a:ext>
            </a:extLst>
          </p:cNvPr>
          <p:cNvSpPr/>
          <p:nvPr/>
        </p:nvSpPr>
        <p:spPr>
          <a:xfrm>
            <a:off x="8145780" y="4063485"/>
            <a:ext cx="1127759"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coins arrondis 9">
            <a:extLst>
              <a:ext uri="{FF2B5EF4-FFF2-40B4-BE49-F238E27FC236}">
                <a16:creationId xmlns:a16="http://schemas.microsoft.com/office/drawing/2014/main" id="{B38BA3AC-E95D-4973-8E53-E7444637508C}"/>
              </a:ext>
            </a:extLst>
          </p:cNvPr>
          <p:cNvSpPr/>
          <p:nvPr/>
        </p:nvSpPr>
        <p:spPr>
          <a:xfrm>
            <a:off x="9273539" y="4063485"/>
            <a:ext cx="1765318"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AD8F66F5-89E4-4A23-9B16-815D8953E3DE}"/>
              </a:ext>
            </a:extLst>
          </p:cNvPr>
          <p:cNvSpPr/>
          <p:nvPr/>
        </p:nvSpPr>
        <p:spPr>
          <a:xfrm>
            <a:off x="6987540" y="3779520"/>
            <a:ext cx="4051317" cy="27837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722EDFED-A6F0-481F-B1CF-3DE3D7CFD091}"/>
              </a:ext>
            </a:extLst>
          </p:cNvPr>
          <p:cNvCxnSpPr>
            <a:cxnSpLocks/>
            <a:stCxn id="8" idx="0"/>
            <a:endCxn id="7" idx="2"/>
          </p:cNvCxnSpPr>
          <p:nvPr/>
        </p:nvCxnSpPr>
        <p:spPr>
          <a:xfrm flipH="1" flipV="1">
            <a:off x="1502402" y="4282247"/>
            <a:ext cx="198118" cy="47065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382FF41-66EE-4CD4-8322-5DA7E607E6D1}"/>
              </a:ext>
            </a:extLst>
          </p:cNvPr>
          <p:cNvCxnSpPr>
            <a:cxnSpLocks/>
            <a:stCxn id="6" idx="2"/>
            <a:endCxn id="5" idx="0"/>
          </p:cNvCxnSpPr>
          <p:nvPr/>
        </p:nvCxnSpPr>
        <p:spPr>
          <a:xfrm flipH="1">
            <a:off x="2279641" y="3221796"/>
            <a:ext cx="91439" cy="4985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CA1CD3D-EF3E-41E7-A87F-FBE507659BDF}"/>
              </a:ext>
            </a:extLst>
          </p:cNvPr>
          <p:cNvSpPr txBox="1"/>
          <p:nvPr/>
        </p:nvSpPr>
        <p:spPr>
          <a:xfrm>
            <a:off x="7567926" y="2917071"/>
            <a:ext cx="2252996" cy="369332"/>
          </a:xfrm>
          <a:prstGeom prst="rect">
            <a:avLst/>
          </a:prstGeom>
          <a:noFill/>
        </p:spPr>
        <p:txBody>
          <a:bodyPr wrap="square" rtlCol="0">
            <a:spAutoFit/>
          </a:bodyPr>
          <a:lstStyle/>
          <a:p>
            <a:pPr algn="ctr"/>
            <a:r>
              <a:rPr lang="fr-FR" dirty="0">
                <a:solidFill>
                  <a:srgbClr val="002060"/>
                </a:solidFill>
              </a:rPr>
              <a:t>Ascenseur horizontal</a:t>
            </a:r>
          </a:p>
        </p:txBody>
      </p:sp>
      <p:cxnSp>
        <p:nvCxnSpPr>
          <p:cNvPr id="24" name="Connecteur droit avec flèche 23">
            <a:extLst>
              <a:ext uri="{FF2B5EF4-FFF2-40B4-BE49-F238E27FC236}">
                <a16:creationId xmlns:a16="http://schemas.microsoft.com/office/drawing/2014/main" id="{8E806A22-1B10-41F6-A9A4-3E1ACE0CF682}"/>
              </a:ext>
            </a:extLst>
          </p:cNvPr>
          <p:cNvCxnSpPr>
            <a:cxnSpLocks/>
            <a:stCxn id="23" idx="2"/>
            <a:endCxn id="11" idx="0"/>
          </p:cNvCxnSpPr>
          <p:nvPr/>
        </p:nvCxnSpPr>
        <p:spPr>
          <a:xfrm>
            <a:off x="8694424" y="3286403"/>
            <a:ext cx="318775" cy="49311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050800C-68A4-4C9C-95AA-09214211DC58}"/>
              </a:ext>
            </a:extLst>
          </p:cNvPr>
          <p:cNvSpPr txBox="1"/>
          <p:nvPr/>
        </p:nvSpPr>
        <p:spPr>
          <a:xfrm>
            <a:off x="7530452" y="4780791"/>
            <a:ext cx="2252996" cy="646331"/>
          </a:xfrm>
          <a:prstGeom prst="rect">
            <a:avLst/>
          </a:prstGeom>
          <a:noFill/>
        </p:spPr>
        <p:txBody>
          <a:bodyPr wrap="square" rtlCol="0">
            <a:spAutoFit/>
          </a:bodyPr>
          <a:lstStyle/>
          <a:p>
            <a:pPr algn="ctr"/>
            <a:r>
              <a:rPr lang="fr-FR" dirty="0">
                <a:solidFill>
                  <a:srgbClr val="002060"/>
                </a:solidFill>
              </a:rPr>
              <a:t>Mode d’affichage du logiciel</a:t>
            </a:r>
          </a:p>
        </p:txBody>
      </p:sp>
      <p:cxnSp>
        <p:nvCxnSpPr>
          <p:cNvPr id="33" name="Connecteur droit avec flèche 32">
            <a:extLst>
              <a:ext uri="{FF2B5EF4-FFF2-40B4-BE49-F238E27FC236}">
                <a16:creationId xmlns:a16="http://schemas.microsoft.com/office/drawing/2014/main" id="{524CE55A-806F-41B2-8397-77F53C94D13C}"/>
              </a:ext>
            </a:extLst>
          </p:cNvPr>
          <p:cNvCxnSpPr>
            <a:cxnSpLocks/>
            <a:stCxn id="32" idx="0"/>
            <a:endCxn id="9" idx="2"/>
          </p:cNvCxnSpPr>
          <p:nvPr/>
        </p:nvCxnSpPr>
        <p:spPr>
          <a:xfrm flipV="1">
            <a:off x="8656950" y="4276651"/>
            <a:ext cx="52710" cy="5041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EB03BF2C-782B-4433-A7F6-B9C153C1277A}"/>
              </a:ext>
            </a:extLst>
          </p:cNvPr>
          <p:cNvSpPr txBox="1"/>
          <p:nvPr/>
        </p:nvSpPr>
        <p:spPr>
          <a:xfrm>
            <a:off x="9220199" y="5177849"/>
            <a:ext cx="2252996" cy="369332"/>
          </a:xfrm>
          <a:prstGeom prst="rect">
            <a:avLst/>
          </a:prstGeom>
          <a:noFill/>
        </p:spPr>
        <p:txBody>
          <a:bodyPr wrap="square" rtlCol="0">
            <a:spAutoFit/>
          </a:bodyPr>
          <a:lstStyle/>
          <a:p>
            <a:pPr algn="ctr"/>
            <a:r>
              <a:rPr lang="fr-FR" dirty="0">
                <a:solidFill>
                  <a:srgbClr val="002060"/>
                </a:solidFill>
              </a:rPr>
              <a:t>Zoom</a:t>
            </a:r>
          </a:p>
        </p:txBody>
      </p:sp>
      <p:cxnSp>
        <p:nvCxnSpPr>
          <p:cNvPr id="38" name="Connecteur droit avec flèche 37">
            <a:extLst>
              <a:ext uri="{FF2B5EF4-FFF2-40B4-BE49-F238E27FC236}">
                <a16:creationId xmlns:a16="http://schemas.microsoft.com/office/drawing/2014/main" id="{C731AB8A-3FCF-44A4-85EE-76AAA5F7F853}"/>
              </a:ext>
            </a:extLst>
          </p:cNvPr>
          <p:cNvCxnSpPr>
            <a:cxnSpLocks/>
            <a:stCxn id="37" idx="0"/>
            <a:endCxn id="10" idx="2"/>
          </p:cNvCxnSpPr>
          <p:nvPr/>
        </p:nvCxnSpPr>
        <p:spPr>
          <a:xfrm flipH="1" flipV="1">
            <a:off x="10156198" y="4276651"/>
            <a:ext cx="190499" cy="90119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 coins arrondis 43">
            <a:extLst>
              <a:ext uri="{FF2B5EF4-FFF2-40B4-BE49-F238E27FC236}">
                <a16:creationId xmlns:a16="http://schemas.microsoft.com/office/drawing/2014/main" id="{A185411C-5E3D-4546-841B-83566D07519E}"/>
              </a:ext>
            </a:extLst>
          </p:cNvPr>
          <p:cNvSpPr/>
          <p:nvPr/>
        </p:nvSpPr>
        <p:spPr>
          <a:xfrm>
            <a:off x="5052061" y="4057890"/>
            <a:ext cx="3093720"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a:extLst>
              <a:ext uri="{FF2B5EF4-FFF2-40B4-BE49-F238E27FC236}">
                <a16:creationId xmlns:a16="http://schemas.microsoft.com/office/drawing/2014/main" id="{2A45A453-DEF8-4AC4-B75C-173B1624298C}"/>
              </a:ext>
            </a:extLst>
          </p:cNvPr>
          <p:cNvSpPr txBox="1"/>
          <p:nvPr/>
        </p:nvSpPr>
        <p:spPr>
          <a:xfrm>
            <a:off x="5196498" y="5054485"/>
            <a:ext cx="2252996" cy="369332"/>
          </a:xfrm>
          <a:prstGeom prst="rect">
            <a:avLst/>
          </a:prstGeom>
          <a:noFill/>
        </p:spPr>
        <p:txBody>
          <a:bodyPr wrap="square" rtlCol="0">
            <a:spAutoFit/>
          </a:bodyPr>
          <a:lstStyle/>
          <a:p>
            <a:pPr algn="ctr"/>
            <a:r>
              <a:rPr lang="fr-FR" dirty="0">
                <a:solidFill>
                  <a:srgbClr val="002060"/>
                </a:solidFill>
              </a:rPr>
              <a:t>Fonctions rapides</a:t>
            </a:r>
          </a:p>
        </p:txBody>
      </p:sp>
      <p:cxnSp>
        <p:nvCxnSpPr>
          <p:cNvPr id="49" name="Connecteur droit avec flèche 48">
            <a:extLst>
              <a:ext uri="{FF2B5EF4-FFF2-40B4-BE49-F238E27FC236}">
                <a16:creationId xmlns:a16="http://schemas.microsoft.com/office/drawing/2014/main" id="{42D05A15-481F-4F1E-AD0D-F97DED3E3EF5}"/>
              </a:ext>
            </a:extLst>
          </p:cNvPr>
          <p:cNvCxnSpPr>
            <a:cxnSpLocks/>
            <a:stCxn id="47" idx="0"/>
            <a:endCxn id="44" idx="2"/>
          </p:cNvCxnSpPr>
          <p:nvPr/>
        </p:nvCxnSpPr>
        <p:spPr>
          <a:xfrm flipV="1">
            <a:off x="6322996" y="4271056"/>
            <a:ext cx="275925" cy="78342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9343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D75B235-5E26-44CB-B147-7597F1A6AA49}"/>
              </a:ext>
            </a:extLst>
          </p:cNvPr>
          <p:cNvSpPr>
            <a:spLocks noGrp="1"/>
          </p:cNvSpPr>
          <p:nvPr>
            <p:ph type="title"/>
          </p:nvPr>
        </p:nvSpPr>
        <p:spPr/>
        <p:txBody>
          <a:bodyPr/>
          <a:lstStyle/>
          <a:p>
            <a:r>
              <a:rPr lang="fr-FR" dirty="0"/>
              <a:t>Exécution d’une macro</a:t>
            </a:r>
          </a:p>
        </p:txBody>
      </p:sp>
      <p:sp>
        <p:nvSpPr>
          <p:cNvPr id="6" name="Espace réservé du contenu 5">
            <a:extLst>
              <a:ext uri="{FF2B5EF4-FFF2-40B4-BE49-F238E27FC236}">
                <a16:creationId xmlns:a16="http://schemas.microsoft.com/office/drawing/2014/main" id="{E4B036F6-8298-4AA7-9591-6084EBB93843}"/>
              </a:ext>
            </a:extLst>
          </p:cNvPr>
          <p:cNvSpPr>
            <a:spLocks noGrp="1"/>
          </p:cNvSpPr>
          <p:nvPr>
            <p:ph sz="half" idx="2"/>
          </p:nvPr>
        </p:nvSpPr>
        <p:spPr/>
        <p:txBody>
          <a:bodyPr/>
          <a:lstStyle/>
          <a:p>
            <a:r>
              <a:rPr lang="fr-FR" dirty="0"/>
              <a:t>Cliquez sur le bouton exécuter</a:t>
            </a:r>
          </a:p>
          <a:p>
            <a:r>
              <a:rPr lang="fr-FR" dirty="0"/>
              <a:t>Vous constatez que l’ensemble des actions enregistrées sont répétées</a:t>
            </a:r>
          </a:p>
        </p:txBody>
      </p:sp>
      <p:pic>
        <p:nvPicPr>
          <p:cNvPr id="7" name="Espace réservé du contenu 6">
            <a:extLst>
              <a:ext uri="{FF2B5EF4-FFF2-40B4-BE49-F238E27FC236}">
                <a16:creationId xmlns:a16="http://schemas.microsoft.com/office/drawing/2014/main" id="{CA265F02-A0F5-4065-9AEB-E794166CAF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7571" y="2239389"/>
            <a:ext cx="4142857" cy="3523809"/>
          </a:xfrm>
          <a:prstGeom prst="rect">
            <a:avLst/>
          </a:prstGeom>
        </p:spPr>
      </p:pic>
    </p:spTree>
    <p:extLst>
      <p:ext uri="{BB962C8B-B14F-4D97-AF65-F5344CB8AC3E}">
        <p14:creationId xmlns:p14="http://schemas.microsoft.com/office/powerpoint/2010/main" val="35060683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C27395-B68F-4056-B5D5-8FAF95A64775}"/>
              </a:ext>
            </a:extLst>
          </p:cNvPr>
          <p:cNvSpPr>
            <a:spLocks noGrp="1"/>
          </p:cNvSpPr>
          <p:nvPr>
            <p:ph type="title"/>
          </p:nvPr>
        </p:nvSpPr>
        <p:spPr/>
        <p:txBody>
          <a:bodyPr/>
          <a:lstStyle/>
          <a:p>
            <a:r>
              <a:rPr lang="fr-FR" dirty="0"/>
              <a:t>Accès à l’interface VBA</a:t>
            </a:r>
          </a:p>
        </p:txBody>
      </p:sp>
      <p:pic>
        <p:nvPicPr>
          <p:cNvPr id="4" name="Espace réservé du contenu 12">
            <a:extLst>
              <a:ext uri="{FF2B5EF4-FFF2-40B4-BE49-F238E27FC236}">
                <a16:creationId xmlns:a16="http://schemas.microsoft.com/office/drawing/2014/main" id="{F123E86B-6526-4783-B78D-997EEC8AFAA1}"/>
              </a:ext>
            </a:extLst>
          </p:cNvPr>
          <p:cNvPicPr>
            <a:picLocks noGrp="1" noChangeAspect="1"/>
          </p:cNvPicPr>
          <p:nvPr>
            <p:ph idx="1"/>
          </p:nvPr>
        </p:nvPicPr>
        <p:blipFill>
          <a:blip r:embed="rId2"/>
          <a:stretch>
            <a:fillRect/>
          </a:stretch>
        </p:blipFill>
        <p:spPr>
          <a:xfrm>
            <a:off x="838200" y="3284531"/>
            <a:ext cx="10515600" cy="1433525"/>
          </a:xfrm>
        </p:spPr>
      </p:pic>
      <p:cxnSp>
        <p:nvCxnSpPr>
          <p:cNvPr id="5" name="Connecteur droit avec flèche 4">
            <a:extLst>
              <a:ext uri="{FF2B5EF4-FFF2-40B4-BE49-F238E27FC236}">
                <a16:creationId xmlns:a16="http://schemas.microsoft.com/office/drawing/2014/main" id="{7E13AE2F-85A3-4F70-8227-6BBA83D4D19A}"/>
              </a:ext>
            </a:extLst>
          </p:cNvPr>
          <p:cNvCxnSpPr>
            <a:cxnSpLocks/>
          </p:cNvCxnSpPr>
          <p:nvPr/>
        </p:nvCxnSpPr>
        <p:spPr>
          <a:xfrm flipV="1">
            <a:off x="740979" y="4352111"/>
            <a:ext cx="270642" cy="684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B3490281-B8BC-498A-96A5-B2A6DC560412}"/>
              </a:ext>
            </a:extLst>
          </p:cNvPr>
          <p:cNvSpPr txBox="1"/>
          <p:nvPr/>
        </p:nvSpPr>
        <p:spPr>
          <a:xfrm>
            <a:off x="99848" y="5037083"/>
            <a:ext cx="1282261" cy="923330"/>
          </a:xfrm>
          <a:prstGeom prst="rect">
            <a:avLst/>
          </a:prstGeom>
          <a:noFill/>
        </p:spPr>
        <p:txBody>
          <a:bodyPr wrap="square" rtlCol="0">
            <a:spAutoFit/>
          </a:bodyPr>
          <a:lstStyle/>
          <a:p>
            <a:pPr algn="ctr"/>
            <a:r>
              <a:rPr lang="fr-FR" dirty="0">
                <a:solidFill>
                  <a:srgbClr val="002060"/>
                </a:solidFill>
              </a:rPr>
              <a:t>Accès à l’éditeur ou alt + f11</a:t>
            </a:r>
          </a:p>
        </p:txBody>
      </p:sp>
    </p:spTree>
    <p:extLst>
      <p:ext uri="{BB962C8B-B14F-4D97-AF65-F5344CB8AC3E}">
        <p14:creationId xmlns:p14="http://schemas.microsoft.com/office/powerpoint/2010/main" val="37032606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5867C-759A-4903-AA32-A034C5E670F1}"/>
              </a:ext>
            </a:extLst>
          </p:cNvPr>
          <p:cNvSpPr>
            <a:spLocks noGrp="1"/>
          </p:cNvSpPr>
          <p:nvPr>
            <p:ph type="title"/>
          </p:nvPr>
        </p:nvSpPr>
        <p:spPr/>
        <p:txBody>
          <a:bodyPr/>
          <a:lstStyle/>
          <a:p>
            <a:r>
              <a:rPr lang="fr-FR" dirty="0"/>
              <a:t>Visualisation du code d’une macro</a:t>
            </a:r>
          </a:p>
        </p:txBody>
      </p:sp>
      <p:pic>
        <p:nvPicPr>
          <p:cNvPr id="5" name="Espace réservé du contenu 4">
            <a:extLst>
              <a:ext uri="{FF2B5EF4-FFF2-40B4-BE49-F238E27FC236}">
                <a16:creationId xmlns:a16="http://schemas.microsoft.com/office/drawing/2014/main" id="{763E87B1-C134-4C74-911E-450E1DE35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275" y="1825625"/>
            <a:ext cx="5795450" cy="4351338"/>
          </a:xfrm>
        </p:spPr>
      </p:pic>
      <p:sp>
        <p:nvSpPr>
          <p:cNvPr id="6" name="Rectangle : coins arrondis 5">
            <a:extLst>
              <a:ext uri="{FF2B5EF4-FFF2-40B4-BE49-F238E27FC236}">
                <a16:creationId xmlns:a16="http://schemas.microsoft.com/office/drawing/2014/main" id="{B12B7127-B6A6-437A-9E75-8A8CA56E3BEF}"/>
              </a:ext>
            </a:extLst>
          </p:cNvPr>
          <p:cNvSpPr/>
          <p:nvPr/>
        </p:nvSpPr>
        <p:spPr>
          <a:xfrm>
            <a:off x="3284484" y="2443656"/>
            <a:ext cx="1043149" cy="72521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avec flèche 6">
            <a:extLst>
              <a:ext uri="{FF2B5EF4-FFF2-40B4-BE49-F238E27FC236}">
                <a16:creationId xmlns:a16="http://schemas.microsoft.com/office/drawing/2014/main" id="{BADFDC42-C9D7-4C76-BA5F-67B439504C98}"/>
              </a:ext>
            </a:extLst>
          </p:cNvPr>
          <p:cNvCxnSpPr>
            <a:cxnSpLocks/>
            <a:endCxn id="6" idx="1"/>
          </p:cNvCxnSpPr>
          <p:nvPr/>
        </p:nvCxnSpPr>
        <p:spPr>
          <a:xfrm flipV="1">
            <a:off x="2506717" y="2806263"/>
            <a:ext cx="777767" cy="362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D0EA3246-0943-4D65-A009-46DBA1D8AA94}"/>
              </a:ext>
            </a:extLst>
          </p:cNvPr>
          <p:cNvSpPr/>
          <p:nvPr/>
        </p:nvSpPr>
        <p:spPr>
          <a:xfrm>
            <a:off x="3103181" y="4556234"/>
            <a:ext cx="1878722" cy="175566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avec flèche 12">
            <a:extLst>
              <a:ext uri="{FF2B5EF4-FFF2-40B4-BE49-F238E27FC236}">
                <a16:creationId xmlns:a16="http://schemas.microsoft.com/office/drawing/2014/main" id="{EC944696-7D19-4199-9095-77C1319EC3F3}"/>
              </a:ext>
            </a:extLst>
          </p:cNvPr>
          <p:cNvCxnSpPr>
            <a:cxnSpLocks/>
            <a:stCxn id="19" idx="3"/>
          </p:cNvCxnSpPr>
          <p:nvPr/>
        </p:nvCxnSpPr>
        <p:spPr>
          <a:xfrm>
            <a:off x="2230320" y="5430703"/>
            <a:ext cx="872861" cy="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53F904BB-2AA6-4E17-96AE-522685D82D7B}"/>
              </a:ext>
            </a:extLst>
          </p:cNvPr>
          <p:cNvSpPr/>
          <p:nvPr/>
        </p:nvSpPr>
        <p:spPr>
          <a:xfrm>
            <a:off x="4781957" y="2106887"/>
            <a:ext cx="4432988" cy="3327179"/>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a:extLst>
              <a:ext uri="{FF2B5EF4-FFF2-40B4-BE49-F238E27FC236}">
                <a16:creationId xmlns:a16="http://schemas.microsoft.com/office/drawing/2014/main" id="{2841343E-66A0-4B8B-9228-711AB89D69E8}"/>
              </a:ext>
            </a:extLst>
          </p:cNvPr>
          <p:cNvCxnSpPr>
            <a:cxnSpLocks/>
            <a:stCxn id="21" idx="2"/>
            <a:endCxn id="14" idx="3"/>
          </p:cNvCxnSpPr>
          <p:nvPr/>
        </p:nvCxnSpPr>
        <p:spPr>
          <a:xfrm flipH="1">
            <a:off x="9214945" y="2654758"/>
            <a:ext cx="942552" cy="11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6D7C356-8916-49EA-A3D1-5A0B774A8BC4}"/>
              </a:ext>
            </a:extLst>
          </p:cNvPr>
          <p:cNvSpPr txBox="1"/>
          <p:nvPr/>
        </p:nvSpPr>
        <p:spPr>
          <a:xfrm>
            <a:off x="1231779" y="2523966"/>
            <a:ext cx="1282261" cy="1477328"/>
          </a:xfrm>
          <a:prstGeom prst="rect">
            <a:avLst/>
          </a:prstGeom>
          <a:noFill/>
        </p:spPr>
        <p:txBody>
          <a:bodyPr wrap="square" rtlCol="0">
            <a:spAutoFit/>
          </a:bodyPr>
          <a:lstStyle/>
          <a:p>
            <a:pPr algn="ctr"/>
            <a:r>
              <a:rPr lang="fr-FR" dirty="0">
                <a:solidFill>
                  <a:srgbClr val="002060"/>
                </a:solidFill>
              </a:rPr>
              <a:t>Liste des objets</a:t>
            </a:r>
          </a:p>
          <a:p>
            <a:pPr algn="ctr"/>
            <a:endParaRPr lang="fr-FR" dirty="0">
              <a:solidFill>
                <a:srgbClr val="002060"/>
              </a:solidFill>
            </a:endParaRPr>
          </a:p>
          <a:p>
            <a:pPr algn="ctr"/>
            <a:r>
              <a:rPr lang="fr-FR" dirty="0">
                <a:solidFill>
                  <a:srgbClr val="002060"/>
                </a:solidFill>
              </a:rPr>
              <a:t>Liste des modules</a:t>
            </a:r>
          </a:p>
        </p:txBody>
      </p:sp>
      <p:sp>
        <p:nvSpPr>
          <p:cNvPr id="19" name="ZoneTexte 18">
            <a:extLst>
              <a:ext uri="{FF2B5EF4-FFF2-40B4-BE49-F238E27FC236}">
                <a16:creationId xmlns:a16="http://schemas.microsoft.com/office/drawing/2014/main" id="{FD64436E-8A37-477B-B5F4-D4AC143F153A}"/>
              </a:ext>
            </a:extLst>
          </p:cNvPr>
          <p:cNvSpPr txBox="1"/>
          <p:nvPr/>
        </p:nvSpPr>
        <p:spPr>
          <a:xfrm>
            <a:off x="948059" y="5246037"/>
            <a:ext cx="1282261" cy="369332"/>
          </a:xfrm>
          <a:prstGeom prst="rect">
            <a:avLst/>
          </a:prstGeom>
          <a:noFill/>
        </p:spPr>
        <p:txBody>
          <a:bodyPr wrap="square" rtlCol="0">
            <a:spAutoFit/>
          </a:bodyPr>
          <a:lstStyle/>
          <a:p>
            <a:pPr algn="ctr"/>
            <a:r>
              <a:rPr lang="fr-FR" dirty="0">
                <a:solidFill>
                  <a:srgbClr val="002060"/>
                </a:solidFill>
              </a:rPr>
              <a:t>Propriétés</a:t>
            </a:r>
          </a:p>
        </p:txBody>
      </p:sp>
      <p:sp>
        <p:nvSpPr>
          <p:cNvPr id="21" name="ZoneTexte 20">
            <a:extLst>
              <a:ext uri="{FF2B5EF4-FFF2-40B4-BE49-F238E27FC236}">
                <a16:creationId xmlns:a16="http://schemas.microsoft.com/office/drawing/2014/main" id="{8740D3E4-CA70-4F0F-8511-C6DE46A79864}"/>
              </a:ext>
            </a:extLst>
          </p:cNvPr>
          <p:cNvSpPr txBox="1"/>
          <p:nvPr/>
        </p:nvSpPr>
        <p:spPr>
          <a:xfrm>
            <a:off x="9516366" y="2285426"/>
            <a:ext cx="1282261" cy="369332"/>
          </a:xfrm>
          <a:prstGeom prst="rect">
            <a:avLst/>
          </a:prstGeom>
          <a:noFill/>
        </p:spPr>
        <p:txBody>
          <a:bodyPr wrap="square" rtlCol="0">
            <a:spAutoFit/>
          </a:bodyPr>
          <a:lstStyle/>
          <a:p>
            <a:pPr algn="ctr"/>
            <a:r>
              <a:rPr lang="fr-FR" dirty="0">
                <a:solidFill>
                  <a:srgbClr val="002060"/>
                </a:solidFill>
              </a:rPr>
              <a:t>Code</a:t>
            </a:r>
          </a:p>
        </p:txBody>
      </p:sp>
    </p:spTree>
    <p:extLst>
      <p:ext uri="{BB962C8B-B14F-4D97-AF65-F5344CB8AC3E}">
        <p14:creationId xmlns:p14="http://schemas.microsoft.com/office/powerpoint/2010/main" val="16993898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B299A-6B52-489D-A5B2-9388F766D875}"/>
              </a:ext>
            </a:extLst>
          </p:cNvPr>
          <p:cNvSpPr>
            <a:spLocks noGrp="1"/>
          </p:cNvSpPr>
          <p:nvPr>
            <p:ph type="title"/>
          </p:nvPr>
        </p:nvSpPr>
        <p:spPr/>
        <p:txBody>
          <a:bodyPr/>
          <a:lstStyle/>
          <a:p>
            <a:r>
              <a:rPr lang="fr-FR" dirty="0"/>
              <a:t>Quelques notions du langage orienté objet</a:t>
            </a:r>
          </a:p>
        </p:txBody>
      </p:sp>
      <p:sp>
        <p:nvSpPr>
          <p:cNvPr id="3" name="Espace réservé du contenu 2">
            <a:extLst>
              <a:ext uri="{FF2B5EF4-FFF2-40B4-BE49-F238E27FC236}">
                <a16:creationId xmlns:a16="http://schemas.microsoft.com/office/drawing/2014/main" id="{C1AFAFDC-5822-40FE-8F8B-39C78DADBC12}"/>
              </a:ext>
            </a:extLst>
          </p:cNvPr>
          <p:cNvSpPr>
            <a:spLocks noGrp="1"/>
          </p:cNvSpPr>
          <p:nvPr>
            <p:ph idx="1"/>
          </p:nvPr>
        </p:nvSpPr>
        <p:spPr/>
        <p:txBody>
          <a:bodyPr>
            <a:normAutofit fontScale="92500"/>
          </a:bodyPr>
          <a:lstStyle/>
          <a:p>
            <a:r>
              <a:rPr lang="fr-FR" dirty="0"/>
              <a:t>En programmation, un objet est un type</a:t>
            </a:r>
          </a:p>
          <a:p>
            <a:pPr lvl="1"/>
            <a:r>
              <a:rPr lang="fr-FR" dirty="0"/>
              <a:t>Exemples : voiture, livre, …</a:t>
            </a:r>
          </a:p>
          <a:p>
            <a:r>
              <a:rPr lang="fr-FR" dirty="0"/>
              <a:t>qui contient des propriétés</a:t>
            </a:r>
          </a:p>
          <a:p>
            <a:pPr lvl="1"/>
            <a:r>
              <a:rPr lang="fr-FR" dirty="0"/>
              <a:t>Exemples : couleur, nombre de places, auteur, description, …</a:t>
            </a:r>
          </a:p>
          <a:p>
            <a:r>
              <a:rPr lang="fr-FR" dirty="0"/>
              <a:t>a qui on associe des méthodes</a:t>
            </a:r>
          </a:p>
          <a:p>
            <a:pPr lvl="1"/>
            <a:r>
              <a:rPr lang="fr-FR" dirty="0"/>
              <a:t>Modifier la couleur, modifier le nombre de place, obtenir la couleur, …</a:t>
            </a:r>
          </a:p>
          <a:p>
            <a:r>
              <a:rPr lang="fr-FR" dirty="0"/>
              <a:t>Le type d’un objet est une classe</a:t>
            </a:r>
          </a:p>
          <a:p>
            <a:endParaRPr lang="fr-FR" dirty="0"/>
          </a:p>
          <a:p>
            <a:r>
              <a:rPr lang="fr-FR" i="1" dirty="0"/>
              <a:t>Pour aller plus loin : </a:t>
            </a:r>
            <a:r>
              <a:rPr lang="fr-FR" i="1" dirty="0">
                <a:hlinkClick r:id="rId2"/>
              </a:rPr>
              <a:t>https://openclassrooms.com/fr/courses/825502-analysez-des-donnees-avec-excel/823059-le-vba-un-langage-oriente-objet</a:t>
            </a:r>
            <a:endParaRPr lang="fr-FR" i="1" dirty="0"/>
          </a:p>
          <a:p>
            <a:pPr marL="457200" lvl="1" indent="0">
              <a:buNone/>
            </a:pPr>
            <a:endParaRPr lang="fr-FR" dirty="0"/>
          </a:p>
        </p:txBody>
      </p:sp>
    </p:spTree>
    <p:extLst>
      <p:ext uri="{BB962C8B-B14F-4D97-AF65-F5344CB8AC3E}">
        <p14:creationId xmlns:p14="http://schemas.microsoft.com/office/powerpoint/2010/main" val="35958502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73CD5-67EB-42EF-ADF8-C57623433EAA}"/>
              </a:ext>
            </a:extLst>
          </p:cNvPr>
          <p:cNvSpPr>
            <a:spLocks noGrp="1"/>
          </p:cNvSpPr>
          <p:nvPr>
            <p:ph type="title"/>
          </p:nvPr>
        </p:nvSpPr>
        <p:spPr/>
        <p:txBody>
          <a:bodyPr/>
          <a:lstStyle/>
          <a:p>
            <a:r>
              <a:rPr lang="fr-FR" dirty="0"/>
              <a:t>L’objet en pratique</a:t>
            </a:r>
          </a:p>
        </p:txBody>
      </p:sp>
      <p:sp>
        <p:nvSpPr>
          <p:cNvPr id="3" name="Espace réservé du contenu 2">
            <a:extLst>
              <a:ext uri="{FF2B5EF4-FFF2-40B4-BE49-F238E27FC236}">
                <a16:creationId xmlns:a16="http://schemas.microsoft.com/office/drawing/2014/main" id="{3A8E5B99-C518-42D7-BBF7-4839F688565E}"/>
              </a:ext>
            </a:extLst>
          </p:cNvPr>
          <p:cNvSpPr>
            <a:spLocks noGrp="1"/>
          </p:cNvSpPr>
          <p:nvPr>
            <p:ph idx="1"/>
          </p:nvPr>
        </p:nvSpPr>
        <p:spPr/>
        <p:txBody>
          <a:bodyPr/>
          <a:lstStyle/>
          <a:p>
            <a:r>
              <a:rPr lang="fr-FR" dirty="0"/>
              <a:t>L’opérateur . permet d’activer une propriété ou une méthode appartenant à l’objet. Par exemple :</a:t>
            </a:r>
          </a:p>
          <a:p>
            <a:pPr lvl="1"/>
            <a:r>
              <a:rPr lang="fr-FR" dirty="0"/>
              <a:t>« Feuil1.Cells » permet d’activer la méthode « </a:t>
            </a:r>
            <a:r>
              <a:rPr lang="fr-FR" dirty="0" err="1"/>
              <a:t>Cells</a:t>
            </a:r>
            <a:r>
              <a:rPr lang="fr-FR" dirty="0"/>
              <a:t> » appartenant à l’objet Feuil1.</a:t>
            </a:r>
          </a:p>
        </p:txBody>
      </p:sp>
    </p:spTree>
    <p:extLst>
      <p:ext uri="{BB962C8B-B14F-4D97-AF65-F5344CB8AC3E}">
        <p14:creationId xmlns:p14="http://schemas.microsoft.com/office/powerpoint/2010/main" val="20291302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E19F9-A65A-4B6E-92F9-582DD3F84A14}"/>
              </a:ext>
            </a:extLst>
          </p:cNvPr>
          <p:cNvSpPr>
            <a:spLocks noGrp="1"/>
          </p:cNvSpPr>
          <p:nvPr>
            <p:ph type="title"/>
          </p:nvPr>
        </p:nvSpPr>
        <p:spPr/>
        <p:txBody>
          <a:bodyPr>
            <a:normAutofit/>
          </a:bodyPr>
          <a:lstStyle/>
          <a:p>
            <a:r>
              <a:rPr lang="fr-FR" dirty="0"/>
              <a:t>Fonctionnalités de base – Accès à une cellule</a:t>
            </a:r>
          </a:p>
        </p:txBody>
      </p:sp>
      <p:sp>
        <p:nvSpPr>
          <p:cNvPr id="3" name="Espace réservé du contenu 2">
            <a:extLst>
              <a:ext uri="{FF2B5EF4-FFF2-40B4-BE49-F238E27FC236}">
                <a16:creationId xmlns:a16="http://schemas.microsoft.com/office/drawing/2014/main" id="{C95DADD5-6E3B-4C9C-8D5C-68E30F2AE4E7}"/>
              </a:ext>
            </a:extLst>
          </p:cNvPr>
          <p:cNvSpPr>
            <a:spLocks noGrp="1"/>
          </p:cNvSpPr>
          <p:nvPr>
            <p:ph sz="half" idx="1"/>
          </p:nvPr>
        </p:nvSpPr>
        <p:spPr/>
        <p:txBody>
          <a:bodyPr>
            <a:normAutofit lnSpcReduction="10000"/>
          </a:bodyPr>
          <a:lstStyle/>
          <a:p>
            <a:r>
              <a:rPr lang="fr-FR" dirty="0"/>
              <a:t>Avec </a:t>
            </a:r>
            <a:r>
              <a:rPr lang="fr-FR" dirty="0" err="1"/>
              <a:t>Cells</a:t>
            </a:r>
            <a:endParaRPr lang="fr-FR" dirty="0"/>
          </a:p>
          <a:p>
            <a:pPr lvl="1"/>
            <a:r>
              <a:rPr lang="fr-FR" dirty="0" err="1"/>
              <a:t>Cells</a:t>
            </a:r>
            <a:r>
              <a:rPr lang="fr-FR" dirty="0"/>
              <a:t>(ligne, colonne).Select</a:t>
            </a:r>
          </a:p>
          <a:p>
            <a:r>
              <a:rPr lang="fr-FR" dirty="0"/>
              <a:t>Avec Range</a:t>
            </a:r>
          </a:p>
          <a:p>
            <a:pPr lvl="1"/>
            <a:r>
              <a:rPr lang="fr-FR" dirty="0"/>
              <a:t>Range("C5").Select</a:t>
            </a:r>
          </a:p>
          <a:p>
            <a:pPr lvl="1"/>
            <a:r>
              <a:rPr lang="fr-FR" dirty="0"/>
              <a:t>Range("A1:C4").Select</a:t>
            </a:r>
          </a:p>
          <a:p>
            <a:r>
              <a:rPr lang="fr-FR" dirty="0"/>
              <a:t>Avec </a:t>
            </a:r>
            <a:r>
              <a:rPr lang="fr-FR" dirty="0" err="1"/>
              <a:t>Columns</a:t>
            </a:r>
            <a:endParaRPr lang="fr-FR" dirty="0"/>
          </a:p>
          <a:p>
            <a:pPr lvl="1"/>
            <a:r>
              <a:rPr lang="fr-FR" dirty="0" err="1"/>
              <a:t>Columns</a:t>
            </a:r>
            <a:r>
              <a:rPr lang="fr-FR" dirty="0"/>
              <a:t>("A:D").Select</a:t>
            </a:r>
          </a:p>
          <a:p>
            <a:pPr lvl="2"/>
            <a:r>
              <a:rPr lang="fr-FR" dirty="0"/>
              <a:t>Sélection des colonnes de A à D</a:t>
            </a:r>
          </a:p>
          <a:p>
            <a:r>
              <a:rPr lang="fr-FR" dirty="0"/>
              <a:t>Avec </a:t>
            </a:r>
            <a:r>
              <a:rPr lang="fr-FR" dirty="0" err="1"/>
              <a:t>Rows</a:t>
            </a:r>
            <a:endParaRPr lang="fr-FR" dirty="0"/>
          </a:p>
          <a:p>
            <a:pPr lvl="1"/>
            <a:r>
              <a:rPr lang="fr-FR" dirty="0" err="1"/>
              <a:t>Rows</a:t>
            </a:r>
            <a:r>
              <a:rPr lang="fr-FR" dirty="0"/>
              <a:t>("2:8").Select</a:t>
            </a:r>
          </a:p>
          <a:p>
            <a:pPr lvl="2"/>
            <a:r>
              <a:rPr lang="fr-FR" dirty="0"/>
              <a:t>Sélection des lignes de 2 à 8</a:t>
            </a:r>
          </a:p>
        </p:txBody>
      </p:sp>
      <p:sp>
        <p:nvSpPr>
          <p:cNvPr id="4" name="Espace réservé du contenu 3">
            <a:extLst>
              <a:ext uri="{FF2B5EF4-FFF2-40B4-BE49-F238E27FC236}">
                <a16:creationId xmlns:a16="http://schemas.microsoft.com/office/drawing/2014/main" id="{43B4D700-DA74-4106-BCF9-2D991EA354D8}"/>
              </a:ext>
            </a:extLst>
          </p:cNvPr>
          <p:cNvSpPr>
            <a:spLocks noGrp="1"/>
          </p:cNvSpPr>
          <p:nvPr>
            <p:ph sz="half" idx="2"/>
          </p:nvPr>
        </p:nvSpPr>
        <p:spPr/>
        <p:txBody>
          <a:bodyPr/>
          <a:lstStyle/>
          <a:p>
            <a:r>
              <a:rPr lang="fr-FR" dirty="0" err="1"/>
              <a:t>Cells</a:t>
            </a:r>
            <a:r>
              <a:rPr lang="fr-FR" dirty="0"/>
              <a:t>(i, j) sera utilisé dans vos programme car les paramètres d’entrées ligne (i) et colonne (j) sont bien adaptés.</a:t>
            </a:r>
          </a:p>
          <a:p>
            <a:r>
              <a:rPr lang="fr-FR" dirty="0"/>
              <a:t>Range(…) et, dans certains cas, un équivalent utilisé par l’enregistreur de macros.</a:t>
            </a:r>
          </a:p>
        </p:txBody>
      </p:sp>
    </p:spTree>
    <p:extLst>
      <p:ext uri="{BB962C8B-B14F-4D97-AF65-F5344CB8AC3E}">
        <p14:creationId xmlns:p14="http://schemas.microsoft.com/office/powerpoint/2010/main" val="37180363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FF2DE-DFF8-4A53-9A74-C77CA92A1F2F}"/>
              </a:ext>
            </a:extLst>
          </p:cNvPr>
          <p:cNvSpPr>
            <a:spLocks noGrp="1"/>
          </p:cNvSpPr>
          <p:nvPr>
            <p:ph type="title"/>
          </p:nvPr>
        </p:nvSpPr>
        <p:spPr/>
        <p:txBody>
          <a:bodyPr/>
          <a:lstStyle/>
          <a:p>
            <a:r>
              <a:rPr lang="fr-FR" dirty="0"/>
              <a:t>Commentaire</a:t>
            </a:r>
          </a:p>
        </p:txBody>
      </p:sp>
      <p:sp>
        <p:nvSpPr>
          <p:cNvPr id="5" name="Espace réservé du contenu 4">
            <a:extLst>
              <a:ext uri="{FF2B5EF4-FFF2-40B4-BE49-F238E27FC236}">
                <a16:creationId xmlns:a16="http://schemas.microsoft.com/office/drawing/2014/main" id="{F98BED23-DC5F-4C6E-B2E6-CEB2C427C020}"/>
              </a:ext>
            </a:extLst>
          </p:cNvPr>
          <p:cNvSpPr>
            <a:spLocks noGrp="1"/>
          </p:cNvSpPr>
          <p:nvPr>
            <p:ph sz="half" idx="1"/>
          </p:nvPr>
        </p:nvSpPr>
        <p:spPr/>
        <p:txBody>
          <a:bodyPr/>
          <a:lstStyle/>
          <a:p>
            <a:r>
              <a:rPr lang="fr-FR" dirty="0"/>
              <a:t>‘ permet d’écrire un commentaire</a:t>
            </a:r>
          </a:p>
        </p:txBody>
      </p:sp>
      <p:pic>
        <p:nvPicPr>
          <p:cNvPr id="8" name="Espace réservé du contenu 7">
            <a:extLst>
              <a:ext uri="{FF2B5EF4-FFF2-40B4-BE49-F238E27FC236}">
                <a16:creationId xmlns:a16="http://schemas.microsoft.com/office/drawing/2014/main" id="{42F2D7BB-2E19-474A-808B-65399E0FBE98}"/>
              </a:ext>
            </a:extLst>
          </p:cNvPr>
          <p:cNvPicPr>
            <a:picLocks noGrp="1" noChangeAspect="1"/>
          </p:cNvPicPr>
          <p:nvPr>
            <p:ph sz="half" idx="2"/>
          </p:nvPr>
        </p:nvPicPr>
        <p:blipFill>
          <a:blip r:embed="rId2"/>
          <a:stretch>
            <a:fillRect/>
          </a:stretch>
        </p:blipFill>
        <p:spPr>
          <a:xfrm>
            <a:off x="6519549" y="3639293"/>
            <a:ext cx="4486901" cy="724001"/>
          </a:xfrm>
        </p:spPr>
      </p:pic>
    </p:spTree>
    <p:extLst>
      <p:ext uri="{BB962C8B-B14F-4D97-AF65-F5344CB8AC3E}">
        <p14:creationId xmlns:p14="http://schemas.microsoft.com/office/powerpoint/2010/main" val="34549382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8A9F3-4B99-4053-8CF1-9EFDADA98C9A}"/>
              </a:ext>
            </a:extLst>
          </p:cNvPr>
          <p:cNvSpPr>
            <a:spLocks noGrp="1"/>
          </p:cNvSpPr>
          <p:nvPr>
            <p:ph type="title"/>
          </p:nvPr>
        </p:nvSpPr>
        <p:spPr/>
        <p:txBody>
          <a:bodyPr/>
          <a:lstStyle/>
          <a:p>
            <a:r>
              <a:rPr lang="fr-FR" dirty="0"/>
              <a:t>Si [] alors [] </a:t>
            </a:r>
            <a:r>
              <a:rPr lang="fr-FR" dirty="0" err="1"/>
              <a:t>sinonsi</a:t>
            </a:r>
            <a:r>
              <a:rPr lang="fr-FR" dirty="0"/>
              <a:t> [] alors [] sinon [] </a:t>
            </a:r>
            <a:r>
              <a:rPr lang="fr-FR" dirty="0" err="1"/>
              <a:t>finsi</a:t>
            </a:r>
            <a:endParaRPr lang="fr-FR" dirty="0"/>
          </a:p>
        </p:txBody>
      </p:sp>
      <p:sp>
        <p:nvSpPr>
          <p:cNvPr id="3" name="Espace réservé du contenu 2">
            <a:extLst>
              <a:ext uri="{FF2B5EF4-FFF2-40B4-BE49-F238E27FC236}">
                <a16:creationId xmlns:a16="http://schemas.microsoft.com/office/drawing/2014/main" id="{9DBFA1EA-7DF3-488D-BD68-3785D5105DA0}"/>
              </a:ext>
            </a:extLst>
          </p:cNvPr>
          <p:cNvSpPr>
            <a:spLocks noGrp="1"/>
          </p:cNvSpPr>
          <p:nvPr>
            <p:ph sz="half" idx="1"/>
          </p:nvPr>
        </p:nvSpPr>
        <p:spPr/>
        <p:txBody>
          <a:bodyPr>
            <a:normAutofit fontScale="85000" lnSpcReduction="20000"/>
          </a:bodyPr>
          <a:lstStyle/>
          <a:p>
            <a:pPr marL="0" indent="0">
              <a:buNone/>
            </a:pPr>
            <a:r>
              <a:rPr lang="en-US" dirty="0"/>
              <a:t>If Condition1 Then</a:t>
            </a:r>
          </a:p>
          <a:p>
            <a:pPr marL="0" indent="0">
              <a:buNone/>
            </a:pPr>
            <a:r>
              <a:rPr lang="en-US" dirty="0"/>
              <a:t>    …</a:t>
            </a:r>
          </a:p>
          <a:p>
            <a:pPr marL="0" indent="0">
              <a:buNone/>
            </a:pPr>
            <a:r>
              <a:rPr lang="en-US" dirty="0" err="1"/>
              <a:t>ElseIf</a:t>
            </a:r>
            <a:r>
              <a:rPr lang="en-US" dirty="0"/>
              <a:t> Condition2 Then</a:t>
            </a:r>
          </a:p>
          <a:p>
            <a:pPr marL="0" indent="0">
              <a:buNone/>
            </a:pPr>
            <a:r>
              <a:rPr lang="en-US" dirty="0"/>
              <a:t>     …</a:t>
            </a:r>
          </a:p>
          <a:p>
            <a:pPr marL="0" indent="0">
              <a:buNone/>
            </a:pPr>
            <a:r>
              <a:rPr lang="en-US" dirty="0" err="1"/>
              <a:t>ElseIf</a:t>
            </a:r>
            <a:r>
              <a:rPr lang="en-US" dirty="0"/>
              <a:t> Condition3 Then</a:t>
            </a:r>
          </a:p>
          <a:p>
            <a:pPr marL="0" indent="0">
              <a:buNone/>
            </a:pPr>
            <a:r>
              <a:rPr lang="en-US" dirty="0"/>
              <a:t>     …</a:t>
            </a:r>
          </a:p>
          <a:p>
            <a:pPr marL="0" indent="0">
              <a:buNone/>
            </a:pPr>
            <a:r>
              <a:rPr lang="en-US" dirty="0" err="1"/>
              <a:t>ElseIf</a:t>
            </a:r>
            <a:r>
              <a:rPr lang="en-US" dirty="0"/>
              <a:t> Condition4 Then</a:t>
            </a:r>
          </a:p>
          <a:p>
            <a:pPr marL="0" indent="0">
              <a:buNone/>
            </a:pPr>
            <a:r>
              <a:rPr lang="en-US" dirty="0"/>
              <a:t>     …</a:t>
            </a:r>
          </a:p>
          <a:p>
            <a:pPr marL="0" indent="0">
              <a:buNone/>
            </a:pPr>
            <a:r>
              <a:rPr lang="en-US" dirty="0"/>
              <a:t>Else</a:t>
            </a:r>
          </a:p>
          <a:p>
            <a:pPr marL="0" indent="0">
              <a:buNone/>
            </a:pPr>
            <a:r>
              <a:rPr lang="en-US" dirty="0"/>
              <a:t>    …</a:t>
            </a:r>
          </a:p>
          <a:p>
            <a:pPr marL="0" indent="0">
              <a:buNone/>
            </a:pPr>
            <a:r>
              <a:rPr lang="en-US" dirty="0"/>
              <a:t>End If</a:t>
            </a:r>
            <a:endParaRPr lang="fr-FR" dirty="0"/>
          </a:p>
        </p:txBody>
      </p:sp>
      <p:pic>
        <p:nvPicPr>
          <p:cNvPr id="6" name="Espace réservé du contenu 5">
            <a:extLst>
              <a:ext uri="{FF2B5EF4-FFF2-40B4-BE49-F238E27FC236}">
                <a16:creationId xmlns:a16="http://schemas.microsoft.com/office/drawing/2014/main" id="{8965DA7F-F661-13B1-6102-E387D755983C}"/>
              </a:ext>
            </a:extLst>
          </p:cNvPr>
          <p:cNvPicPr>
            <a:picLocks noGrp="1" noChangeAspect="1"/>
          </p:cNvPicPr>
          <p:nvPr>
            <p:ph sz="half" idx="2"/>
          </p:nvPr>
        </p:nvPicPr>
        <p:blipFill>
          <a:blip r:embed="rId2"/>
          <a:stretch>
            <a:fillRect/>
          </a:stretch>
        </p:blipFill>
        <p:spPr>
          <a:xfrm>
            <a:off x="6172200" y="2042002"/>
            <a:ext cx="5181600" cy="3918584"/>
          </a:xfrm>
          <a:prstGeom prst="rect">
            <a:avLst/>
          </a:prstGeom>
        </p:spPr>
      </p:pic>
    </p:spTree>
    <p:extLst>
      <p:ext uri="{BB962C8B-B14F-4D97-AF65-F5344CB8AC3E}">
        <p14:creationId xmlns:p14="http://schemas.microsoft.com/office/powerpoint/2010/main" val="291237930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F0D00-88E6-4BB0-B305-574F266C4DC6}"/>
              </a:ext>
            </a:extLst>
          </p:cNvPr>
          <p:cNvSpPr>
            <a:spLocks noGrp="1"/>
          </p:cNvSpPr>
          <p:nvPr>
            <p:ph type="title"/>
          </p:nvPr>
        </p:nvSpPr>
        <p:spPr/>
        <p:txBody>
          <a:bodyPr/>
          <a:lstStyle/>
          <a:p>
            <a:r>
              <a:rPr lang="fr-FR" dirty="0"/>
              <a:t>Pour i de 1 à 10</a:t>
            </a:r>
          </a:p>
        </p:txBody>
      </p:sp>
      <p:sp>
        <p:nvSpPr>
          <p:cNvPr id="3" name="Espace réservé du contenu 2">
            <a:extLst>
              <a:ext uri="{FF2B5EF4-FFF2-40B4-BE49-F238E27FC236}">
                <a16:creationId xmlns:a16="http://schemas.microsoft.com/office/drawing/2014/main" id="{D23FB510-ED67-492F-9B89-C7C59AF8DE02}"/>
              </a:ext>
            </a:extLst>
          </p:cNvPr>
          <p:cNvSpPr>
            <a:spLocks noGrp="1"/>
          </p:cNvSpPr>
          <p:nvPr>
            <p:ph sz="half" idx="1"/>
          </p:nvPr>
        </p:nvSpPr>
        <p:spPr/>
        <p:txBody>
          <a:bodyPr/>
          <a:lstStyle/>
          <a:p>
            <a:pPr marL="0" indent="0">
              <a:buNone/>
            </a:pPr>
            <a:r>
              <a:rPr lang="fr-FR" dirty="0"/>
              <a:t>For i = 1 To 10 Step 1</a:t>
            </a:r>
          </a:p>
          <a:p>
            <a:pPr marL="0" indent="0">
              <a:buNone/>
            </a:pPr>
            <a:r>
              <a:rPr lang="fr-FR" dirty="0"/>
              <a:t>    </a:t>
            </a:r>
          </a:p>
          <a:p>
            <a:pPr marL="0" indent="0">
              <a:buNone/>
            </a:pPr>
            <a:r>
              <a:rPr lang="fr-FR" dirty="0"/>
              <a:t>Next i</a:t>
            </a:r>
          </a:p>
          <a:p>
            <a:pPr marL="0" indent="0">
              <a:buNone/>
            </a:pPr>
            <a:endParaRPr lang="fr-FR" dirty="0"/>
          </a:p>
          <a:p>
            <a:pPr marL="0" indent="0">
              <a:buNone/>
            </a:pPr>
            <a:r>
              <a:rPr lang="fr-FR" dirty="0"/>
              <a:t>« Step 1 » est optionnel puisque cela correspond à la valeur par défaut</a:t>
            </a:r>
          </a:p>
        </p:txBody>
      </p:sp>
      <p:sp>
        <p:nvSpPr>
          <p:cNvPr id="4" name="Espace réservé du contenu 3">
            <a:extLst>
              <a:ext uri="{FF2B5EF4-FFF2-40B4-BE49-F238E27FC236}">
                <a16:creationId xmlns:a16="http://schemas.microsoft.com/office/drawing/2014/main" id="{FDC644C1-2C5B-453A-9D21-52EE2CF3EBEC}"/>
              </a:ext>
            </a:extLst>
          </p:cNvPr>
          <p:cNvSpPr>
            <a:spLocks noGrp="1"/>
          </p:cNvSpPr>
          <p:nvPr>
            <p:ph sz="half" idx="2"/>
          </p:nvPr>
        </p:nvSpPr>
        <p:spPr/>
        <p:txBody>
          <a:bodyPr/>
          <a:lstStyle/>
          <a:p>
            <a:r>
              <a:rPr lang="fr-FR" dirty="0"/>
              <a:t>Cas d’usage :</a:t>
            </a:r>
          </a:p>
        </p:txBody>
      </p:sp>
      <p:pic>
        <p:nvPicPr>
          <p:cNvPr id="6" name="Image 5">
            <a:extLst>
              <a:ext uri="{FF2B5EF4-FFF2-40B4-BE49-F238E27FC236}">
                <a16:creationId xmlns:a16="http://schemas.microsoft.com/office/drawing/2014/main" id="{CB3CB491-5A42-AB2F-434D-B11961EF6E72}"/>
              </a:ext>
            </a:extLst>
          </p:cNvPr>
          <p:cNvPicPr>
            <a:picLocks noChangeAspect="1"/>
          </p:cNvPicPr>
          <p:nvPr/>
        </p:nvPicPr>
        <p:blipFill>
          <a:blip r:embed="rId2"/>
          <a:srcRect b="23031"/>
          <a:stretch>
            <a:fillRect/>
          </a:stretch>
        </p:blipFill>
        <p:spPr>
          <a:xfrm>
            <a:off x="6317809" y="2429449"/>
            <a:ext cx="5670991" cy="3610107"/>
          </a:xfrm>
          <a:prstGeom prst="rect">
            <a:avLst/>
          </a:prstGeom>
        </p:spPr>
      </p:pic>
    </p:spTree>
    <p:extLst>
      <p:ext uri="{BB962C8B-B14F-4D97-AF65-F5344CB8AC3E}">
        <p14:creationId xmlns:p14="http://schemas.microsoft.com/office/powerpoint/2010/main" val="28625207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CC80A-0017-45E7-B2E8-164A1F6DB8B2}"/>
              </a:ext>
            </a:extLst>
          </p:cNvPr>
          <p:cNvSpPr>
            <a:spLocks noGrp="1"/>
          </p:cNvSpPr>
          <p:nvPr>
            <p:ph type="title"/>
          </p:nvPr>
        </p:nvSpPr>
        <p:spPr/>
        <p:txBody>
          <a:bodyPr/>
          <a:lstStyle/>
          <a:p>
            <a:r>
              <a:rPr lang="fr-FR" dirty="0"/>
              <a:t>Tant que</a:t>
            </a:r>
          </a:p>
        </p:txBody>
      </p:sp>
      <p:sp>
        <p:nvSpPr>
          <p:cNvPr id="3" name="Espace réservé du contenu 2">
            <a:extLst>
              <a:ext uri="{FF2B5EF4-FFF2-40B4-BE49-F238E27FC236}">
                <a16:creationId xmlns:a16="http://schemas.microsoft.com/office/drawing/2014/main" id="{847A218B-FC08-4158-B529-870AF7D56B7C}"/>
              </a:ext>
            </a:extLst>
          </p:cNvPr>
          <p:cNvSpPr>
            <a:spLocks noGrp="1"/>
          </p:cNvSpPr>
          <p:nvPr>
            <p:ph sz="half" idx="1"/>
          </p:nvPr>
        </p:nvSpPr>
        <p:spPr/>
        <p:txBody>
          <a:bodyPr/>
          <a:lstStyle/>
          <a:p>
            <a:pPr marL="0" indent="0">
              <a:buNone/>
            </a:pPr>
            <a:r>
              <a:rPr lang="fr-FR" dirty="0" err="1"/>
              <a:t>While</a:t>
            </a:r>
            <a:r>
              <a:rPr lang="fr-FR" dirty="0"/>
              <a:t> test</a:t>
            </a:r>
          </a:p>
          <a:p>
            <a:pPr marL="0" indent="0">
              <a:buNone/>
            </a:pPr>
            <a:r>
              <a:rPr lang="fr-FR" dirty="0"/>
              <a:t>    commande</a:t>
            </a:r>
          </a:p>
          <a:p>
            <a:pPr marL="0" indent="0">
              <a:buNone/>
            </a:pPr>
            <a:r>
              <a:rPr lang="fr-FR" dirty="0" err="1"/>
              <a:t>Wend</a:t>
            </a:r>
            <a:endParaRPr lang="fr-FR" dirty="0"/>
          </a:p>
        </p:txBody>
      </p:sp>
      <p:sp>
        <p:nvSpPr>
          <p:cNvPr id="4" name="Espace réservé du contenu 3">
            <a:extLst>
              <a:ext uri="{FF2B5EF4-FFF2-40B4-BE49-F238E27FC236}">
                <a16:creationId xmlns:a16="http://schemas.microsoft.com/office/drawing/2014/main" id="{69EB189E-86DC-4349-8E9A-03BB08C381A7}"/>
              </a:ext>
            </a:extLst>
          </p:cNvPr>
          <p:cNvSpPr>
            <a:spLocks noGrp="1"/>
          </p:cNvSpPr>
          <p:nvPr>
            <p:ph sz="half" idx="2"/>
          </p:nvPr>
        </p:nvSpPr>
        <p:spPr/>
        <p:txBody>
          <a:bodyPr/>
          <a:lstStyle/>
          <a:p>
            <a:r>
              <a:rPr lang="fr-FR" dirty="0"/>
              <a:t>Cas d’usage :</a:t>
            </a:r>
          </a:p>
        </p:txBody>
      </p:sp>
      <p:pic>
        <p:nvPicPr>
          <p:cNvPr id="8" name="Image 7">
            <a:extLst>
              <a:ext uri="{FF2B5EF4-FFF2-40B4-BE49-F238E27FC236}">
                <a16:creationId xmlns:a16="http://schemas.microsoft.com/office/drawing/2014/main" id="{F7B074C8-2B47-4AFE-8F66-D6A42BAD43E3}"/>
              </a:ext>
            </a:extLst>
          </p:cNvPr>
          <p:cNvPicPr>
            <a:picLocks noChangeAspect="1"/>
          </p:cNvPicPr>
          <p:nvPr/>
        </p:nvPicPr>
        <p:blipFill>
          <a:blip r:embed="rId2"/>
          <a:stretch>
            <a:fillRect/>
          </a:stretch>
        </p:blipFill>
        <p:spPr>
          <a:xfrm>
            <a:off x="5626442" y="2404871"/>
            <a:ext cx="6584731" cy="3772092"/>
          </a:xfrm>
          <a:prstGeom prst="rect">
            <a:avLst/>
          </a:prstGeom>
        </p:spPr>
      </p:pic>
    </p:spTree>
    <p:extLst>
      <p:ext uri="{BB962C8B-B14F-4D97-AF65-F5344CB8AC3E}">
        <p14:creationId xmlns:p14="http://schemas.microsoft.com/office/powerpoint/2010/main" val="129215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3614F-6B57-47E3-AA52-6D1CBF7ED474}"/>
              </a:ext>
            </a:extLst>
          </p:cNvPr>
          <p:cNvSpPr>
            <a:spLocks noGrp="1"/>
          </p:cNvSpPr>
          <p:nvPr>
            <p:ph type="title"/>
          </p:nvPr>
        </p:nvSpPr>
        <p:spPr/>
        <p:txBody>
          <a:bodyPr>
            <a:normAutofit fontScale="90000"/>
          </a:bodyPr>
          <a:lstStyle/>
          <a:p>
            <a:r>
              <a:rPr lang="fr-FR" dirty="0"/>
              <a:t>Présentation de l’interface – Barre d’état – Fonctions rapides</a:t>
            </a:r>
          </a:p>
        </p:txBody>
      </p:sp>
      <p:pic>
        <p:nvPicPr>
          <p:cNvPr id="4" name="Espace réservé du contenu 3">
            <a:extLst>
              <a:ext uri="{FF2B5EF4-FFF2-40B4-BE49-F238E27FC236}">
                <a16:creationId xmlns:a16="http://schemas.microsoft.com/office/drawing/2014/main" id="{8E8CFD43-4C88-415E-A09B-8403C5A1DD8B}"/>
              </a:ext>
            </a:extLst>
          </p:cNvPr>
          <p:cNvPicPr>
            <a:picLocks noGrp="1" noChangeAspect="1"/>
          </p:cNvPicPr>
          <p:nvPr>
            <p:ph idx="1"/>
          </p:nvPr>
        </p:nvPicPr>
        <p:blipFill>
          <a:blip r:embed="rId3"/>
          <a:stretch>
            <a:fillRect/>
          </a:stretch>
        </p:blipFill>
        <p:spPr>
          <a:xfrm>
            <a:off x="1404070" y="1820655"/>
            <a:ext cx="7256886" cy="4351338"/>
          </a:xfrm>
          <a:prstGeom prst="rect">
            <a:avLst/>
          </a:prstGeom>
        </p:spPr>
      </p:pic>
      <p:sp>
        <p:nvSpPr>
          <p:cNvPr id="5" name="Rectangle : coins arrondis 4">
            <a:extLst>
              <a:ext uri="{FF2B5EF4-FFF2-40B4-BE49-F238E27FC236}">
                <a16:creationId xmlns:a16="http://schemas.microsoft.com/office/drawing/2014/main" id="{C2A5C913-72F0-416E-ABAA-C636A086CFD8}"/>
              </a:ext>
            </a:extLst>
          </p:cNvPr>
          <p:cNvSpPr/>
          <p:nvPr/>
        </p:nvSpPr>
        <p:spPr>
          <a:xfrm>
            <a:off x="1935863" y="3424030"/>
            <a:ext cx="1443696" cy="62718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04BC2079-4275-49E3-8262-467688D29812}"/>
              </a:ext>
            </a:extLst>
          </p:cNvPr>
          <p:cNvSpPr txBox="1"/>
          <p:nvPr/>
        </p:nvSpPr>
        <p:spPr>
          <a:xfrm>
            <a:off x="8712124" y="2625448"/>
            <a:ext cx="3359426" cy="923330"/>
          </a:xfrm>
          <a:prstGeom prst="rect">
            <a:avLst/>
          </a:prstGeom>
          <a:noFill/>
        </p:spPr>
        <p:txBody>
          <a:bodyPr wrap="square" rtlCol="0">
            <a:spAutoFit/>
          </a:bodyPr>
          <a:lstStyle/>
          <a:p>
            <a:pPr algn="ctr"/>
            <a:r>
              <a:rPr lang="fr-FR" dirty="0">
                <a:solidFill>
                  <a:srgbClr val="002060"/>
                </a:solidFill>
              </a:rPr>
              <a:t>Pour activer les fonctions rapides, il suffit de sélectionner un groupe de valeurs depuis la feuille.</a:t>
            </a:r>
          </a:p>
        </p:txBody>
      </p:sp>
      <p:sp>
        <p:nvSpPr>
          <p:cNvPr id="7" name="Rectangle : coins arrondis 6">
            <a:extLst>
              <a:ext uri="{FF2B5EF4-FFF2-40B4-BE49-F238E27FC236}">
                <a16:creationId xmlns:a16="http://schemas.microsoft.com/office/drawing/2014/main" id="{BFA319BC-83F5-4E7D-BB33-47EBDAB152FA}"/>
              </a:ext>
            </a:extLst>
          </p:cNvPr>
          <p:cNvSpPr/>
          <p:nvPr/>
        </p:nvSpPr>
        <p:spPr>
          <a:xfrm>
            <a:off x="4493250" y="5958827"/>
            <a:ext cx="2131843" cy="2131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3B64CAF1-EBC3-4D37-A39B-49A6CD8F2A6F}"/>
              </a:ext>
            </a:extLst>
          </p:cNvPr>
          <p:cNvCxnSpPr>
            <a:cxnSpLocks/>
            <a:stCxn id="5" idx="3"/>
            <a:endCxn id="7" idx="0"/>
          </p:cNvCxnSpPr>
          <p:nvPr/>
        </p:nvCxnSpPr>
        <p:spPr>
          <a:xfrm>
            <a:off x="3379559" y="3737623"/>
            <a:ext cx="2179613" cy="222120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926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2424D0F-0419-42ED-96CA-24F86E320C67}"/>
              </a:ext>
            </a:extLst>
          </p:cNvPr>
          <p:cNvSpPr>
            <a:spLocks noGrp="1"/>
          </p:cNvSpPr>
          <p:nvPr>
            <p:ph type="title"/>
          </p:nvPr>
        </p:nvSpPr>
        <p:spPr/>
        <p:txBody>
          <a:bodyPr>
            <a:normAutofit fontScale="90000"/>
          </a:bodyPr>
          <a:lstStyle/>
          <a:p>
            <a:r>
              <a:rPr lang="fr-FR" dirty="0"/>
              <a:t>Création d’une fonction utilisable dans une feuille Excel</a:t>
            </a:r>
          </a:p>
        </p:txBody>
      </p:sp>
      <p:sp>
        <p:nvSpPr>
          <p:cNvPr id="8" name="Espace réservé du contenu 7">
            <a:extLst>
              <a:ext uri="{FF2B5EF4-FFF2-40B4-BE49-F238E27FC236}">
                <a16:creationId xmlns:a16="http://schemas.microsoft.com/office/drawing/2014/main" id="{5B3FE2FF-5A8C-4759-BF35-E6514C40B88F}"/>
              </a:ext>
            </a:extLst>
          </p:cNvPr>
          <p:cNvSpPr>
            <a:spLocks noGrp="1"/>
          </p:cNvSpPr>
          <p:nvPr>
            <p:ph idx="1"/>
          </p:nvPr>
        </p:nvSpPr>
        <p:spPr/>
        <p:txBody>
          <a:bodyPr/>
          <a:lstStyle/>
          <a:p>
            <a:r>
              <a:rPr lang="fr-FR" dirty="0"/>
              <a:t>Toutes les fonctions dans la rubrique « Modules » sont utilisables dans Excel.</a:t>
            </a:r>
          </a:p>
          <a:p>
            <a:r>
              <a:rPr lang="fr-FR" dirty="0"/>
              <a:t>Cela peut permettre d’enrichir les fonctionnalités excel de base.</a:t>
            </a:r>
          </a:p>
        </p:txBody>
      </p:sp>
    </p:spTree>
    <p:extLst>
      <p:ext uri="{BB962C8B-B14F-4D97-AF65-F5344CB8AC3E}">
        <p14:creationId xmlns:p14="http://schemas.microsoft.com/office/powerpoint/2010/main" val="13646566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6EEDF-CD6B-5F0E-4D91-D31AB4FE6B98}"/>
              </a:ext>
            </a:extLst>
          </p:cNvPr>
          <p:cNvSpPr>
            <a:spLocks noGrp="1"/>
          </p:cNvSpPr>
          <p:nvPr>
            <p:ph type="title"/>
          </p:nvPr>
        </p:nvSpPr>
        <p:spPr/>
        <p:txBody>
          <a:bodyPr>
            <a:normAutofit fontScale="90000"/>
          </a:bodyPr>
          <a:lstStyle/>
          <a:p>
            <a:r>
              <a:rPr lang="fr-FR" dirty="0"/>
              <a:t>Création d’une fonction utilisable dans une feuille Excel</a:t>
            </a:r>
          </a:p>
        </p:txBody>
      </p:sp>
      <p:sp>
        <p:nvSpPr>
          <p:cNvPr id="7" name="Espace réservé du contenu 6">
            <a:extLst>
              <a:ext uri="{FF2B5EF4-FFF2-40B4-BE49-F238E27FC236}">
                <a16:creationId xmlns:a16="http://schemas.microsoft.com/office/drawing/2014/main" id="{55831F63-2DC8-57B1-5F68-15D07C8BD326}"/>
              </a:ext>
            </a:extLst>
          </p:cNvPr>
          <p:cNvSpPr>
            <a:spLocks noGrp="1"/>
          </p:cNvSpPr>
          <p:nvPr>
            <p:ph sz="half" idx="1"/>
          </p:nvPr>
        </p:nvSpPr>
        <p:spPr/>
        <p:txBody>
          <a:bodyPr/>
          <a:lstStyle/>
          <a:p>
            <a:pPr lvl="1"/>
            <a:r>
              <a:rPr lang="fr-FR" dirty="0"/>
              <a:t>1) Créer un module depuis l’interface VBA</a:t>
            </a:r>
          </a:p>
        </p:txBody>
      </p:sp>
      <p:pic>
        <p:nvPicPr>
          <p:cNvPr id="9" name="Espace réservé du contenu 4">
            <a:extLst>
              <a:ext uri="{FF2B5EF4-FFF2-40B4-BE49-F238E27FC236}">
                <a16:creationId xmlns:a16="http://schemas.microsoft.com/office/drawing/2014/main" id="{DB7F3AD8-D81E-196C-A4DB-3FE7FDF55CA0}"/>
              </a:ext>
            </a:extLst>
          </p:cNvPr>
          <p:cNvPicPr>
            <a:picLocks noGrp="1" noChangeAspect="1"/>
          </p:cNvPicPr>
          <p:nvPr>
            <p:ph sz="half" idx="2"/>
          </p:nvPr>
        </p:nvPicPr>
        <p:blipFill>
          <a:blip r:embed="rId2"/>
          <a:stretch>
            <a:fillRect/>
          </a:stretch>
        </p:blipFill>
        <p:spPr>
          <a:xfrm>
            <a:off x="6647887" y="1825625"/>
            <a:ext cx="4230226" cy="4351338"/>
          </a:xfrm>
          <a:prstGeom prst="rect">
            <a:avLst/>
          </a:prstGeom>
        </p:spPr>
      </p:pic>
    </p:spTree>
    <p:extLst>
      <p:ext uri="{BB962C8B-B14F-4D97-AF65-F5344CB8AC3E}">
        <p14:creationId xmlns:p14="http://schemas.microsoft.com/office/powerpoint/2010/main" val="8281776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07AE0-5247-7DF9-4EE0-369EB490B99F}"/>
              </a:ext>
            </a:extLst>
          </p:cNvPr>
          <p:cNvSpPr>
            <a:spLocks noGrp="1"/>
          </p:cNvSpPr>
          <p:nvPr>
            <p:ph type="title"/>
          </p:nvPr>
        </p:nvSpPr>
        <p:spPr/>
        <p:txBody>
          <a:bodyPr>
            <a:normAutofit fontScale="90000"/>
          </a:bodyPr>
          <a:lstStyle/>
          <a:p>
            <a:r>
              <a:rPr lang="fr-FR" dirty="0"/>
              <a:t>Création d’une fonction utilisable dans une feuille Excel</a:t>
            </a:r>
          </a:p>
        </p:txBody>
      </p:sp>
      <p:sp>
        <p:nvSpPr>
          <p:cNvPr id="3" name="Espace réservé du contenu 2">
            <a:extLst>
              <a:ext uri="{FF2B5EF4-FFF2-40B4-BE49-F238E27FC236}">
                <a16:creationId xmlns:a16="http://schemas.microsoft.com/office/drawing/2014/main" id="{23D6DA4E-4F23-7F97-03C5-BCF954F95B3A}"/>
              </a:ext>
            </a:extLst>
          </p:cNvPr>
          <p:cNvSpPr>
            <a:spLocks noGrp="1"/>
          </p:cNvSpPr>
          <p:nvPr>
            <p:ph sz="half" idx="1"/>
          </p:nvPr>
        </p:nvSpPr>
        <p:spPr/>
        <p:txBody>
          <a:bodyPr/>
          <a:lstStyle/>
          <a:p>
            <a:r>
              <a:rPr lang="fr-FR" dirty="0"/>
              <a:t>Nommer et définir la fonction</a:t>
            </a:r>
          </a:p>
        </p:txBody>
      </p:sp>
      <p:pic>
        <p:nvPicPr>
          <p:cNvPr id="6" name="Espace réservé du contenu 5">
            <a:extLst>
              <a:ext uri="{FF2B5EF4-FFF2-40B4-BE49-F238E27FC236}">
                <a16:creationId xmlns:a16="http://schemas.microsoft.com/office/drawing/2014/main" id="{EAEC71AC-4162-7EB7-B0E2-063D149CEA4F}"/>
              </a:ext>
            </a:extLst>
          </p:cNvPr>
          <p:cNvPicPr>
            <a:picLocks noGrp="1" noChangeAspect="1"/>
          </p:cNvPicPr>
          <p:nvPr>
            <p:ph sz="half" idx="2"/>
          </p:nvPr>
        </p:nvPicPr>
        <p:blipFill>
          <a:blip r:embed="rId2"/>
          <a:srcRect r="21732" b="61963"/>
          <a:stretch>
            <a:fillRect/>
          </a:stretch>
        </p:blipFill>
        <p:spPr>
          <a:xfrm>
            <a:off x="1621321" y="3056483"/>
            <a:ext cx="9101762" cy="1405280"/>
          </a:xfrm>
          <a:prstGeom prst="rect">
            <a:avLst/>
          </a:prstGeom>
        </p:spPr>
      </p:pic>
    </p:spTree>
    <p:extLst>
      <p:ext uri="{BB962C8B-B14F-4D97-AF65-F5344CB8AC3E}">
        <p14:creationId xmlns:p14="http://schemas.microsoft.com/office/powerpoint/2010/main" val="16686882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A04F4-B134-F6E7-F829-3B3732AF7721}"/>
              </a:ext>
            </a:extLst>
          </p:cNvPr>
          <p:cNvSpPr>
            <a:spLocks noGrp="1"/>
          </p:cNvSpPr>
          <p:nvPr>
            <p:ph type="title"/>
          </p:nvPr>
        </p:nvSpPr>
        <p:spPr/>
        <p:txBody>
          <a:bodyPr>
            <a:normAutofit fontScale="90000"/>
          </a:bodyPr>
          <a:lstStyle/>
          <a:p>
            <a:r>
              <a:rPr lang="fr-FR" dirty="0"/>
              <a:t>Création d’une fonction utilisable dans une feuille Excel</a:t>
            </a:r>
          </a:p>
        </p:txBody>
      </p:sp>
      <p:sp>
        <p:nvSpPr>
          <p:cNvPr id="3" name="Espace réservé du contenu 2">
            <a:extLst>
              <a:ext uri="{FF2B5EF4-FFF2-40B4-BE49-F238E27FC236}">
                <a16:creationId xmlns:a16="http://schemas.microsoft.com/office/drawing/2014/main" id="{7C0DC53A-AA4D-1D89-1717-686A5ED09284}"/>
              </a:ext>
            </a:extLst>
          </p:cNvPr>
          <p:cNvSpPr>
            <a:spLocks noGrp="1"/>
          </p:cNvSpPr>
          <p:nvPr>
            <p:ph sz="half" idx="1"/>
          </p:nvPr>
        </p:nvSpPr>
        <p:spPr/>
        <p:txBody>
          <a:bodyPr/>
          <a:lstStyle/>
          <a:p>
            <a:r>
              <a:rPr lang="fr-FR" dirty="0"/>
              <a:t>Exécuter la fonction depuis Excel</a:t>
            </a:r>
          </a:p>
        </p:txBody>
      </p:sp>
      <p:pic>
        <p:nvPicPr>
          <p:cNvPr id="6" name="Espace réservé du contenu 5">
            <a:extLst>
              <a:ext uri="{FF2B5EF4-FFF2-40B4-BE49-F238E27FC236}">
                <a16:creationId xmlns:a16="http://schemas.microsoft.com/office/drawing/2014/main" id="{8E119B56-2B30-873B-B915-57389001EE6B}"/>
              </a:ext>
            </a:extLst>
          </p:cNvPr>
          <p:cNvPicPr>
            <a:picLocks noGrp="1" noChangeAspect="1"/>
          </p:cNvPicPr>
          <p:nvPr>
            <p:ph sz="half" idx="2"/>
          </p:nvPr>
        </p:nvPicPr>
        <p:blipFill>
          <a:blip r:embed="rId2"/>
          <a:stretch>
            <a:fillRect/>
          </a:stretch>
        </p:blipFill>
        <p:spPr>
          <a:xfrm>
            <a:off x="722563" y="2940435"/>
            <a:ext cx="4686734" cy="1712865"/>
          </a:xfrm>
          <a:prstGeom prst="rect">
            <a:avLst/>
          </a:prstGeom>
        </p:spPr>
      </p:pic>
      <p:pic>
        <p:nvPicPr>
          <p:cNvPr id="8" name="Image 7">
            <a:extLst>
              <a:ext uri="{FF2B5EF4-FFF2-40B4-BE49-F238E27FC236}">
                <a16:creationId xmlns:a16="http://schemas.microsoft.com/office/drawing/2014/main" id="{DD95AB28-FC78-27AA-6752-DBC7E241DC45}"/>
              </a:ext>
            </a:extLst>
          </p:cNvPr>
          <p:cNvPicPr>
            <a:picLocks noChangeAspect="1"/>
          </p:cNvPicPr>
          <p:nvPr/>
        </p:nvPicPr>
        <p:blipFill>
          <a:blip r:embed="rId3"/>
          <a:stretch>
            <a:fillRect/>
          </a:stretch>
        </p:blipFill>
        <p:spPr>
          <a:xfrm>
            <a:off x="7250753" y="2875039"/>
            <a:ext cx="4430208" cy="1674262"/>
          </a:xfrm>
          <a:prstGeom prst="rect">
            <a:avLst/>
          </a:prstGeom>
        </p:spPr>
      </p:pic>
      <p:sp>
        <p:nvSpPr>
          <p:cNvPr id="9" name="Flèche : droite 8">
            <a:extLst>
              <a:ext uri="{FF2B5EF4-FFF2-40B4-BE49-F238E27FC236}">
                <a16:creationId xmlns:a16="http://schemas.microsoft.com/office/drawing/2014/main" id="{C55772F6-8F49-85C5-B0FA-DA611FDC0F23}"/>
              </a:ext>
            </a:extLst>
          </p:cNvPr>
          <p:cNvSpPr/>
          <p:nvPr/>
        </p:nvSpPr>
        <p:spPr>
          <a:xfrm>
            <a:off x="5918200" y="329907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84898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24556-0037-CC5B-8BCD-EB007E7D62BC}"/>
              </a:ext>
            </a:extLst>
          </p:cNvPr>
          <p:cNvSpPr>
            <a:spLocks noGrp="1"/>
          </p:cNvSpPr>
          <p:nvPr>
            <p:ph type="title"/>
          </p:nvPr>
        </p:nvSpPr>
        <p:spPr/>
        <p:txBody>
          <a:bodyPr>
            <a:normAutofit/>
          </a:bodyPr>
          <a:lstStyle/>
          <a:p>
            <a:r>
              <a:rPr lang="fr-FR" dirty="0"/>
              <a:t>Les arguments dans une fonction</a:t>
            </a:r>
          </a:p>
        </p:txBody>
      </p:sp>
      <p:sp>
        <p:nvSpPr>
          <p:cNvPr id="3" name="Espace réservé du contenu 2">
            <a:extLst>
              <a:ext uri="{FF2B5EF4-FFF2-40B4-BE49-F238E27FC236}">
                <a16:creationId xmlns:a16="http://schemas.microsoft.com/office/drawing/2014/main" id="{96F3CBE5-8B82-C5AA-F69B-1DE72E9F5EB2}"/>
              </a:ext>
            </a:extLst>
          </p:cNvPr>
          <p:cNvSpPr>
            <a:spLocks noGrp="1"/>
          </p:cNvSpPr>
          <p:nvPr>
            <p:ph sz="half" idx="1"/>
          </p:nvPr>
        </p:nvSpPr>
        <p:spPr/>
        <p:txBody>
          <a:bodyPr/>
          <a:lstStyle/>
          <a:p>
            <a:r>
              <a:rPr lang="fr-FR" dirty="0"/>
              <a:t>VBA est assez permissif dans l’aspect déclaratif des variables.</a:t>
            </a:r>
          </a:p>
          <a:p>
            <a:pPr lvl="1"/>
            <a:r>
              <a:rPr lang="fr-FR" dirty="0"/>
              <a:t>Il est possible de les typer pour plus de rigueur. Dans la suite, nous verrons ses notions au fur et à mesure.</a:t>
            </a:r>
          </a:p>
        </p:txBody>
      </p:sp>
      <p:pic>
        <p:nvPicPr>
          <p:cNvPr id="6" name="Espace réservé du contenu 5">
            <a:extLst>
              <a:ext uri="{FF2B5EF4-FFF2-40B4-BE49-F238E27FC236}">
                <a16:creationId xmlns:a16="http://schemas.microsoft.com/office/drawing/2014/main" id="{87694D01-CDE3-C634-CD3C-EB140D01A6A1}"/>
              </a:ext>
            </a:extLst>
          </p:cNvPr>
          <p:cNvPicPr>
            <a:picLocks noGrp="1" noChangeAspect="1"/>
          </p:cNvPicPr>
          <p:nvPr>
            <p:ph sz="half" idx="2"/>
          </p:nvPr>
        </p:nvPicPr>
        <p:blipFill>
          <a:blip r:embed="rId2"/>
          <a:stretch>
            <a:fillRect/>
          </a:stretch>
        </p:blipFill>
        <p:spPr>
          <a:xfrm>
            <a:off x="6363699" y="2112104"/>
            <a:ext cx="5258293" cy="1520096"/>
          </a:xfrm>
          <a:prstGeom prst="rect">
            <a:avLst/>
          </a:prstGeom>
        </p:spPr>
      </p:pic>
      <p:pic>
        <p:nvPicPr>
          <p:cNvPr id="9" name="Image 8">
            <a:extLst>
              <a:ext uri="{FF2B5EF4-FFF2-40B4-BE49-F238E27FC236}">
                <a16:creationId xmlns:a16="http://schemas.microsoft.com/office/drawing/2014/main" id="{E8BA4B24-28C4-5DEC-11AB-BE011AB5E623}"/>
              </a:ext>
            </a:extLst>
          </p:cNvPr>
          <p:cNvPicPr>
            <a:picLocks noChangeAspect="1"/>
          </p:cNvPicPr>
          <p:nvPr/>
        </p:nvPicPr>
        <p:blipFill>
          <a:blip r:embed="rId3"/>
          <a:stretch>
            <a:fillRect/>
          </a:stretch>
        </p:blipFill>
        <p:spPr>
          <a:xfrm>
            <a:off x="3574837" y="4438506"/>
            <a:ext cx="8233011" cy="1287343"/>
          </a:xfrm>
          <a:prstGeom prst="rect">
            <a:avLst/>
          </a:prstGeom>
        </p:spPr>
      </p:pic>
      <p:sp>
        <p:nvSpPr>
          <p:cNvPr id="10" name="Flèche : bas 9">
            <a:extLst>
              <a:ext uri="{FF2B5EF4-FFF2-40B4-BE49-F238E27FC236}">
                <a16:creationId xmlns:a16="http://schemas.microsoft.com/office/drawing/2014/main" id="{A1E7BD9D-07BD-C183-C04C-3E1E2410DAFF}"/>
              </a:ext>
            </a:extLst>
          </p:cNvPr>
          <p:cNvSpPr/>
          <p:nvPr/>
        </p:nvSpPr>
        <p:spPr>
          <a:xfrm>
            <a:off x="8072801" y="3704800"/>
            <a:ext cx="1682045" cy="5651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06853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14507-9B59-6035-0FFB-D73545AA734B}"/>
              </a:ext>
            </a:extLst>
          </p:cNvPr>
          <p:cNvSpPr>
            <a:spLocks noGrp="1"/>
          </p:cNvSpPr>
          <p:nvPr>
            <p:ph type="title"/>
          </p:nvPr>
        </p:nvSpPr>
        <p:spPr/>
        <p:txBody>
          <a:bodyPr>
            <a:normAutofit fontScale="90000"/>
          </a:bodyPr>
          <a:lstStyle/>
          <a:p>
            <a:r>
              <a:rPr lang="fr-FR" dirty="0"/>
              <a:t>Les arguments dans une fonction (usage avancé)</a:t>
            </a:r>
          </a:p>
        </p:txBody>
      </p:sp>
      <p:sp>
        <p:nvSpPr>
          <p:cNvPr id="5" name="Espace réservé du contenu 4">
            <a:extLst>
              <a:ext uri="{FF2B5EF4-FFF2-40B4-BE49-F238E27FC236}">
                <a16:creationId xmlns:a16="http://schemas.microsoft.com/office/drawing/2014/main" id="{045527B4-8A78-F9F5-948B-2F9400174BE7}"/>
              </a:ext>
            </a:extLst>
          </p:cNvPr>
          <p:cNvSpPr>
            <a:spLocks noGrp="1"/>
          </p:cNvSpPr>
          <p:nvPr>
            <p:ph idx="1"/>
          </p:nvPr>
        </p:nvSpPr>
        <p:spPr/>
        <p:txBody>
          <a:bodyPr/>
          <a:lstStyle/>
          <a:p>
            <a:r>
              <a:rPr lang="fr-FR" dirty="0" err="1"/>
              <a:t>ByVal</a:t>
            </a:r>
            <a:r>
              <a:rPr lang="fr-FR" dirty="0"/>
              <a:t> et </a:t>
            </a:r>
            <a:r>
              <a:rPr lang="fr-FR" dirty="0" err="1"/>
              <a:t>ByRef</a:t>
            </a:r>
            <a:r>
              <a:rPr lang="fr-FR" dirty="0"/>
              <a:t> permettent respectivement de spécifier si un argument est passé en tant que copie ou bien en tant que référence (c’est-à-dire en entrée/sortie)</a:t>
            </a:r>
          </a:p>
        </p:txBody>
      </p:sp>
      <p:pic>
        <p:nvPicPr>
          <p:cNvPr id="9" name="Image 8">
            <a:extLst>
              <a:ext uri="{FF2B5EF4-FFF2-40B4-BE49-F238E27FC236}">
                <a16:creationId xmlns:a16="http://schemas.microsoft.com/office/drawing/2014/main" id="{7EE669D1-C312-2CA8-9716-6943AB8EEFB4}"/>
              </a:ext>
            </a:extLst>
          </p:cNvPr>
          <p:cNvPicPr>
            <a:picLocks noChangeAspect="1"/>
          </p:cNvPicPr>
          <p:nvPr/>
        </p:nvPicPr>
        <p:blipFill>
          <a:blip r:embed="rId2"/>
          <a:stretch>
            <a:fillRect/>
          </a:stretch>
        </p:blipFill>
        <p:spPr>
          <a:xfrm>
            <a:off x="1063671" y="3743202"/>
            <a:ext cx="9720497" cy="2218195"/>
          </a:xfrm>
          <a:prstGeom prst="rect">
            <a:avLst/>
          </a:prstGeom>
        </p:spPr>
      </p:pic>
    </p:spTree>
    <p:extLst>
      <p:ext uri="{BB962C8B-B14F-4D97-AF65-F5344CB8AC3E}">
        <p14:creationId xmlns:p14="http://schemas.microsoft.com/office/powerpoint/2010/main" val="22647421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4B60C-279C-4F52-A8ED-E63B0855ADBD}"/>
              </a:ext>
            </a:extLst>
          </p:cNvPr>
          <p:cNvSpPr>
            <a:spLocks noGrp="1"/>
          </p:cNvSpPr>
          <p:nvPr>
            <p:ph type="title"/>
          </p:nvPr>
        </p:nvSpPr>
        <p:spPr/>
        <p:txBody>
          <a:bodyPr>
            <a:normAutofit fontScale="90000"/>
          </a:bodyPr>
          <a:lstStyle/>
          <a:p>
            <a:r>
              <a:rPr lang="fr-FR" dirty="0"/>
              <a:t>Créer un bouton depuis Excel pour exécuter du code</a:t>
            </a:r>
          </a:p>
        </p:txBody>
      </p:sp>
      <p:pic>
        <p:nvPicPr>
          <p:cNvPr id="7" name="Espace réservé du contenu 6">
            <a:extLst>
              <a:ext uri="{FF2B5EF4-FFF2-40B4-BE49-F238E27FC236}">
                <a16:creationId xmlns:a16="http://schemas.microsoft.com/office/drawing/2014/main" id="{E7C8DC26-5377-F93B-F439-FF9358800AE2}"/>
              </a:ext>
            </a:extLst>
          </p:cNvPr>
          <p:cNvPicPr>
            <a:picLocks noGrp="1" noChangeAspect="1"/>
          </p:cNvPicPr>
          <p:nvPr>
            <p:ph idx="1"/>
          </p:nvPr>
        </p:nvPicPr>
        <p:blipFill>
          <a:blip r:embed="rId2"/>
          <a:stretch>
            <a:fillRect/>
          </a:stretch>
        </p:blipFill>
        <p:spPr>
          <a:xfrm>
            <a:off x="2266618" y="2492403"/>
            <a:ext cx="7658764" cy="3017782"/>
          </a:xfrm>
          <a:prstGeom prst="rect">
            <a:avLst/>
          </a:prstGeom>
        </p:spPr>
      </p:pic>
      <p:sp>
        <p:nvSpPr>
          <p:cNvPr id="8" name="ZoneTexte 7">
            <a:extLst>
              <a:ext uri="{FF2B5EF4-FFF2-40B4-BE49-F238E27FC236}">
                <a16:creationId xmlns:a16="http://schemas.microsoft.com/office/drawing/2014/main" id="{6022ADD5-E282-7AA6-6C84-25E058D33ADF}"/>
              </a:ext>
            </a:extLst>
          </p:cNvPr>
          <p:cNvSpPr txBox="1"/>
          <p:nvPr/>
        </p:nvSpPr>
        <p:spPr>
          <a:xfrm>
            <a:off x="4335981" y="1615240"/>
            <a:ext cx="1919180" cy="369332"/>
          </a:xfrm>
          <a:prstGeom prst="rect">
            <a:avLst/>
          </a:prstGeom>
          <a:noFill/>
        </p:spPr>
        <p:txBody>
          <a:bodyPr wrap="none" rtlCol="0">
            <a:spAutoFit/>
          </a:bodyPr>
          <a:lstStyle/>
          <a:p>
            <a:pPr algn="ctr"/>
            <a:r>
              <a:rPr lang="fr-FR" dirty="0">
                <a:solidFill>
                  <a:srgbClr val="002060"/>
                </a:solidFill>
              </a:rPr>
              <a:t>Ajouter un bouton</a:t>
            </a:r>
          </a:p>
        </p:txBody>
      </p:sp>
      <p:cxnSp>
        <p:nvCxnSpPr>
          <p:cNvPr id="9" name="Connecteur droit avec flèche 8">
            <a:extLst>
              <a:ext uri="{FF2B5EF4-FFF2-40B4-BE49-F238E27FC236}">
                <a16:creationId xmlns:a16="http://schemas.microsoft.com/office/drawing/2014/main" id="{052E4547-3C47-DE5F-4EDE-02308CF80B15}"/>
              </a:ext>
            </a:extLst>
          </p:cNvPr>
          <p:cNvCxnSpPr>
            <a:cxnSpLocks/>
            <a:stCxn id="8" idx="2"/>
          </p:cNvCxnSpPr>
          <p:nvPr/>
        </p:nvCxnSpPr>
        <p:spPr>
          <a:xfrm>
            <a:off x="5295571" y="1984572"/>
            <a:ext cx="2170704" cy="265899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5090D69-ED4A-1C4F-AA6D-B7ED4ADD37FC}"/>
              </a:ext>
            </a:extLst>
          </p:cNvPr>
          <p:cNvCxnSpPr>
            <a:cxnSpLocks/>
          </p:cNvCxnSpPr>
          <p:nvPr/>
        </p:nvCxnSpPr>
        <p:spPr>
          <a:xfrm flipH="1">
            <a:off x="4667416" y="4762831"/>
            <a:ext cx="2798859" cy="17461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1892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6FC9D-4F94-4749-63D2-A6ED9B86AA49}"/>
              </a:ext>
            </a:extLst>
          </p:cNvPr>
          <p:cNvSpPr>
            <a:spLocks noGrp="1"/>
          </p:cNvSpPr>
          <p:nvPr>
            <p:ph type="title"/>
          </p:nvPr>
        </p:nvSpPr>
        <p:spPr/>
        <p:txBody>
          <a:bodyPr/>
          <a:lstStyle/>
          <a:p>
            <a:r>
              <a:rPr lang="fr-FR" dirty="0"/>
              <a:t>Renommer le bouton excel</a:t>
            </a:r>
          </a:p>
        </p:txBody>
      </p:sp>
      <p:sp>
        <p:nvSpPr>
          <p:cNvPr id="4" name="Espace réservé du contenu 3">
            <a:extLst>
              <a:ext uri="{FF2B5EF4-FFF2-40B4-BE49-F238E27FC236}">
                <a16:creationId xmlns:a16="http://schemas.microsoft.com/office/drawing/2014/main" id="{C4F1F168-FC85-48CC-5D2C-7D8293218404}"/>
              </a:ext>
            </a:extLst>
          </p:cNvPr>
          <p:cNvSpPr>
            <a:spLocks noGrp="1"/>
          </p:cNvSpPr>
          <p:nvPr>
            <p:ph sz="half" idx="1"/>
          </p:nvPr>
        </p:nvSpPr>
        <p:spPr/>
        <p:txBody>
          <a:bodyPr/>
          <a:lstStyle/>
          <a:p>
            <a:r>
              <a:rPr lang="fr-FR" dirty="0"/>
              <a:t>Clic droit sur le bouton pour accéder au menu</a:t>
            </a:r>
          </a:p>
          <a:p>
            <a:r>
              <a:rPr lang="fr-FR" dirty="0"/>
              <a:t>Remarque : un bouton est une instanciation de l’objet bouton</a:t>
            </a:r>
          </a:p>
        </p:txBody>
      </p:sp>
      <p:pic>
        <p:nvPicPr>
          <p:cNvPr id="7" name="Espace réservé du contenu 6">
            <a:extLst>
              <a:ext uri="{FF2B5EF4-FFF2-40B4-BE49-F238E27FC236}">
                <a16:creationId xmlns:a16="http://schemas.microsoft.com/office/drawing/2014/main" id="{70171638-8C36-C0C0-D957-3EE5376AAE1F}"/>
              </a:ext>
            </a:extLst>
          </p:cNvPr>
          <p:cNvPicPr>
            <a:picLocks noGrp="1" noChangeAspect="1"/>
          </p:cNvPicPr>
          <p:nvPr>
            <p:ph sz="half" idx="2"/>
          </p:nvPr>
        </p:nvPicPr>
        <p:blipFill>
          <a:blip r:embed="rId2"/>
          <a:stretch>
            <a:fillRect/>
          </a:stretch>
        </p:blipFill>
        <p:spPr>
          <a:xfrm>
            <a:off x="6172200" y="2576245"/>
            <a:ext cx="5181600" cy="2850097"/>
          </a:xfrm>
          <a:prstGeom prst="rect">
            <a:avLst/>
          </a:prstGeom>
        </p:spPr>
      </p:pic>
    </p:spTree>
    <p:extLst>
      <p:ext uri="{BB962C8B-B14F-4D97-AF65-F5344CB8AC3E}">
        <p14:creationId xmlns:p14="http://schemas.microsoft.com/office/powerpoint/2010/main" val="481152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DE335-3D79-6802-EA27-36084DCB2502}"/>
              </a:ext>
            </a:extLst>
          </p:cNvPr>
          <p:cNvSpPr>
            <a:spLocks noGrp="1"/>
          </p:cNvSpPr>
          <p:nvPr>
            <p:ph type="title"/>
          </p:nvPr>
        </p:nvSpPr>
        <p:spPr/>
        <p:txBody>
          <a:bodyPr/>
          <a:lstStyle/>
          <a:p>
            <a:r>
              <a:rPr lang="fr-FR" dirty="0"/>
              <a:t>Accéder au code « derrière le bouton »</a:t>
            </a:r>
          </a:p>
        </p:txBody>
      </p:sp>
      <p:sp>
        <p:nvSpPr>
          <p:cNvPr id="3" name="Espace réservé du contenu 2">
            <a:extLst>
              <a:ext uri="{FF2B5EF4-FFF2-40B4-BE49-F238E27FC236}">
                <a16:creationId xmlns:a16="http://schemas.microsoft.com/office/drawing/2014/main" id="{95D0C175-CFDA-1A74-B13C-BE129D148C98}"/>
              </a:ext>
            </a:extLst>
          </p:cNvPr>
          <p:cNvSpPr>
            <a:spLocks noGrp="1"/>
          </p:cNvSpPr>
          <p:nvPr>
            <p:ph sz="half" idx="1"/>
          </p:nvPr>
        </p:nvSpPr>
        <p:spPr/>
        <p:txBody>
          <a:bodyPr/>
          <a:lstStyle/>
          <a:p>
            <a:r>
              <a:rPr lang="fr-FR" dirty="0"/>
              <a:t>En mode création, il suffit de double cliquer sur le bouton.</a:t>
            </a:r>
          </a:p>
        </p:txBody>
      </p:sp>
      <p:pic>
        <p:nvPicPr>
          <p:cNvPr id="6" name="Espace réservé du contenu 5">
            <a:extLst>
              <a:ext uri="{FF2B5EF4-FFF2-40B4-BE49-F238E27FC236}">
                <a16:creationId xmlns:a16="http://schemas.microsoft.com/office/drawing/2014/main" id="{A5231FA7-382C-AA06-880F-60C73A0F4011}"/>
              </a:ext>
            </a:extLst>
          </p:cNvPr>
          <p:cNvPicPr>
            <a:picLocks noGrp="1" noChangeAspect="1"/>
          </p:cNvPicPr>
          <p:nvPr>
            <p:ph sz="half" idx="2"/>
          </p:nvPr>
        </p:nvPicPr>
        <p:blipFill>
          <a:blip r:embed="rId2"/>
          <a:stretch>
            <a:fillRect/>
          </a:stretch>
        </p:blipFill>
        <p:spPr>
          <a:xfrm>
            <a:off x="2236305" y="2793959"/>
            <a:ext cx="7944678" cy="3383004"/>
          </a:xfrm>
          <a:prstGeom prst="rect">
            <a:avLst/>
          </a:prstGeom>
        </p:spPr>
      </p:pic>
      <p:sp>
        <p:nvSpPr>
          <p:cNvPr id="7" name="ZoneTexte 6">
            <a:extLst>
              <a:ext uri="{FF2B5EF4-FFF2-40B4-BE49-F238E27FC236}">
                <a16:creationId xmlns:a16="http://schemas.microsoft.com/office/drawing/2014/main" id="{FEF07EF1-DD3A-80B5-C508-6EFA4CEABCCA}"/>
              </a:ext>
            </a:extLst>
          </p:cNvPr>
          <p:cNvSpPr txBox="1"/>
          <p:nvPr/>
        </p:nvSpPr>
        <p:spPr>
          <a:xfrm>
            <a:off x="7566579" y="1893536"/>
            <a:ext cx="4012509" cy="369332"/>
          </a:xfrm>
          <a:prstGeom prst="rect">
            <a:avLst/>
          </a:prstGeom>
          <a:noFill/>
        </p:spPr>
        <p:txBody>
          <a:bodyPr wrap="none" rtlCol="0">
            <a:spAutoFit/>
          </a:bodyPr>
          <a:lstStyle/>
          <a:p>
            <a:pPr algn="ctr"/>
            <a:r>
              <a:rPr lang="fr-FR" dirty="0">
                <a:solidFill>
                  <a:srgbClr val="002060"/>
                </a:solidFill>
              </a:rPr>
              <a:t>En mode création, le bouton est enfoncé</a:t>
            </a:r>
          </a:p>
        </p:txBody>
      </p:sp>
      <p:cxnSp>
        <p:nvCxnSpPr>
          <p:cNvPr id="8" name="Connecteur droit avec flèche 7">
            <a:extLst>
              <a:ext uri="{FF2B5EF4-FFF2-40B4-BE49-F238E27FC236}">
                <a16:creationId xmlns:a16="http://schemas.microsoft.com/office/drawing/2014/main" id="{C2AFC9CF-6721-498A-5B84-AA23215B70C0}"/>
              </a:ext>
            </a:extLst>
          </p:cNvPr>
          <p:cNvCxnSpPr>
            <a:cxnSpLocks/>
            <a:stCxn id="7" idx="2"/>
          </p:cNvCxnSpPr>
          <p:nvPr/>
        </p:nvCxnSpPr>
        <p:spPr>
          <a:xfrm flipH="1">
            <a:off x="9303026" y="2262868"/>
            <a:ext cx="269808" cy="96833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81FE94A3-8542-0FCD-371E-78D5223689E7}"/>
              </a:ext>
            </a:extLst>
          </p:cNvPr>
          <p:cNvCxnSpPr>
            <a:cxnSpLocks/>
          </p:cNvCxnSpPr>
          <p:nvPr/>
        </p:nvCxnSpPr>
        <p:spPr>
          <a:xfrm flipH="1">
            <a:off x="5272377" y="5536096"/>
            <a:ext cx="1709862" cy="14743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1BA88EC-5211-FB01-A82A-E6CA07291A5C}"/>
              </a:ext>
            </a:extLst>
          </p:cNvPr>
          <p:cNvSpPr txBox="1"/>
          <p:nvPr/>
        </p:nvSpPr>
        <p:spPr>
          <a:xfrm>
            <a:off x="7167372" y="5314195"/>
            <a:ext cx="1394934" cy="369332"/>
          </a:xfrm>
          <a:prstGeom prst="rect">
            <a:avLst/>
          </a:prstGeom>
          <a:noFill/>
        </p:spPr>
        <p:txBody>
          <a:bodyPr wrap="none" rtlCol="0">
            <a:spAutoFit/>
          </a:bodyPr>
          <a:lstStyle/>
          <a:p>
            <a:pPr algn="ctr"/>
            <a:r>
              <a:rPr lang="fr-FR" dirty="0">
                <a:solidFill>
                  <a:srgbClr val="002060"/>
                </a:solidFill>
              </a:rPr>
              <a:t>Doubles clics</a:t>
            </a:r>
          </a:p>
        </p:txBody>
      </p:sp>
    </p:spTree>
    <p:extLst>
      <p:ext uri="{BB962C8B-B14F-4D97-AF65-F5344CB8AC3E}">
        <p14:creationId xmlns:p14="http://schemas.microsoft.com/office/powerpoint/2010/main" val="2670817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98551-21D5-D972-4A77-6F563C0900D7}"/>
              </a:ext>
            </a:extLst>
          </p:cNvPr>
          <p:cNvSpPr>
            <a:spLocks noGrp="1"/>
          </p:cNvSpPr>
          <p:nvPr>
            <p:ph type="title"/>
          </p:nvPr>
        </p:nvSpPr>
        <p:spPr/>
        <p:txBody>
          <a:bodyPr/>
          <a:lstStyle/>
          <a:p>
            <a:r>
              <a:rPr lang="fr-FR" dirty="0"/>
              <a:t>Code derrière le bouton</a:t>
            </a:r>
          </a:p>
        </p:txBody>
      </p:sp>
      <p:pic>
        <p:nvPicPr>
          <p:cNvPr id="7" name="Espace réservé du contenu 6">
            <a:extLst>
              <a:ext uri="{FF2B5EF4-FFF2-40B4-BE49-F238E27FC236}">
                <a16:creationId xmlns:a16="http://schemas.microsoft.com/office/drawing/2014/main" id="{083427C3-077A-ED91-0A21-79CDB2891401}"/>
              </a:ext>
            </a:extLst>
          </p:cNvPr>
          <p:cNvPicPr>
            <a:picLocks noGrp="1" noChangeAspect="1"/>
          </p:cNvPicPr>
          <p:nvPr>
            <p:ph idx="1"/>
          </p:nvPr>
        </p:nvPicPr>
        <p:blipFill>
          <a:blip r:embed="rId3"/>
          <a:stretch>
            <a:fillRect/>
          </a:stretch>
        </p:blipFill>
        <p:spPr>
          <a:xfrm>
            <a:off x="1871207" y="1768801"/>
            <a:ext cx="8449586" cy="4480606"/>
          </a:xfrm>
          <a:prstGeom prst="rect">
            <a:avLst/>
          </a:prstGeom>
        </p:spPr>
      </p:pic>
      <p:cxnSp>
        <p:nvCxnSpPr>
          <p:cNvPr id="8" name="Connecteur droit avec flèche 7">
            <a:extLst>
              <a:ext uri="{FF2B5EF4-FFF2-40B4-BE49-F238E27FC236}">
                <a16:creationId xmlns:a16="http://schemas.microsoft.com/office/drawing/2014/main" id="{F13D27D5-E5F1-71D3-279E-8FCB3A0F1C25}"/>
              </a:ext>
            </a:extLst>
          </p:cNvPr>
          <p:cNvCxnSpPr>
            <a:cxnSpLocks/>
            <a:stCxn id="9" idx="1"/>
          </p:cNvCxnSpPr>
          <p:nvPr/>
        </p:nvCxnSpPr>
        <p:spPr>
          <a:xfrm flipH="1" flipV="1">
            <a:off x="6280731" y="3205775"/>
            <a:ext cx="2198184" cy="4840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20417CD-8423-91E9-5A16-9679553014F3}"/>
              </a:ext>
            </a:extLst>
          </p:cNvPr>
          <p:cNvSpPr txBox="1"/>
          <p:nvPr/>
        </p:nvSpPr>
        <p:spPr>
          <a:xfrm>
            <a:off x="8478915" y="3505181"/>
            <a:ext cx="2007216" cy="369332"/>
          </a:xfrm>
          <a:prstGeom prst="rect">
            <a:avLst/>
          </a:prstGeom>
          <a:noFill/>
        </p:spPr>
        <p:txBody>
          <a:bodyPr wrap="none" rtlCol="0">
            <a:spAutoFit/>
          </a:bodyPr>
          <a:lstStyle/>
          <a:p>
            <a:pPr algn="ctr"/>
            <a:r>
              <a:rPr lang="fr-FR" dirty="0">
                <a:solidFill>
                  <a:srgbClr val="002060"/>
                </a:solidFill>
              </a:rPr>
              <a:t>Code de la fonction</a:t>
            </a:r>
          </a:p>
        </p:txBody>
      </p:sp>
      <p:cxnSp>
        <p:nvCxnSpPr>
          <p:cNvPr id="11" name="Connecteur droit avec flèche 10">
            <a:extLst>
              <a:ext uri="{FF2B5EF4-FFF2-40B4-BE49-F238E27FC236}">
                <a16:creationId xmlns:a16="http://schemas.microsoft.com/office/drawing/2014/main" id="{4D5302C0-233C-54E9-27F8-5EBCDAB9C43E}"/>
              </a:ext>
            </a:extLst>
          </p:cNvPr>
          <p:cNvCxnSpPr>
            <a:cxnSpLocks/>
            <a:stCxn id="14" idx="1"/>
          </p:cNvCxnSpPr>
          <p:nvPr/>
        </p:nvCxnSpPr>
        <p:spPr>
          <a:xfrm flipH="1" flipV="1">
            <a:off x="4591005" y="3782180"/>
            <a:ext cx="1168112" cy="66230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146BD00-966A-20A6-23A9-01B8C2FF6F12}"/>
              </a:ext>
            </a:extLst>
          </p:cNvPr>
          <p:cNvSpPr txBox="1"/>
          <p:nvPr/>
        </p:nvSpPr>
        <p:spPr>
          <a:xfrm>
            <a:off x="5759117" y="4259819"/>
            <a:ext cx="4287328" cy="369332"/>
          </a:xfrm>
          <a:prstGeom prst="rect">
            <a:avLst/>
          </a:prstGeom>
          <a:noFill/>
        </p:spPr>
        <p:txBody>
          <a:bodyPr wrap="none" rtlCol="0">
            <a:spAutoFit/>
          </a:bodyPr>
          <a:lstStyle/>
          <a:p>
            <a:pPr algn="ctr"/>
            <a:r>
              <a:rPr lang="fr-FR" dirty="0">
                <a:solidFill>
                  <a:srgbClr val="002060"/>
                </a:solidFill>
              </a:rPr>
              <a:t>Feuille qui s’appelle « Lanceur de fonction »</a:t>
            </a:r>
          </a:p>
        </p:txBody>
      </p:sp>
      <p:sp>
        <p:nvSpPr>
          <p:cNvPr id="16" name="ZoneTexte 15">
            <a:extLst>
              <a:ext uri="{FF2B5EF4-FFF2-40B4-BE49-F238E27FC236}">
                <a16:creationId xmlns:a16="http://schemas.microsoft.com/office/drawing/2014/main" id="{0327D941-796A-6D7E-7C8A-F752B3A7BE13}"/>
              </a:ext>
            </a:extLst>
          </p:cNvPr>
          <p:cNvSpPr txBox="1"/>
          <p:nvPr/>
        </p:nvSpPr>
        <p:spPr>
          <a:xfrm>
            <a:off x="6096000" y="5531126"/>
            <a:ext cx="184731" cy="369332"/>
          </a:xfrm>
          <a:prstGeom prst="rect">
            <a:avLst/>
          </a:prstGeom>
          <a:noFill/>
        </p:spPr>
        <p:txBody>
          <a:bodyPr wrap="none" rtlCol="0">
            <a:spAutoFit/>
          </a:bodyPr>
          <a:lstStyle/>
          <a:p>
            <a:endParaRPr lang="fr-FR" dirty="0"/>
          </a:p>
        </p:txBody>
      </p:sp>
      <p:sp>
        <p:nvSpPr>
          <p:cNvPr id="18" name="ZoneTexte 17">
            <a:extLst>
              <a:ext uri="{FF2B5EF4-FFF2-40B4-BE49-F238E27FC236}">
                <a16:creationId xmlns:a16="http://schemas.microsoft.com/office/drawing/2014/main" id="{D404398B-9F6F-858A-9B90-71AE16F9F85D}"/>
              </a:ext>
            </a:extLst>
          </p:cNvPr>
          <p:cNvSpPr txBox="1"/>
          <p:nvPr/>
        </p:nvSpPr>
        <p:spPr>
          <a:xfrm>
            <a:off x="5607697" y="4703537"/>
            <a:ext cx="6343588" cy="1477328"/>
          </a:xfrm>
          <a:prstGeom prst="rect">
            <a:avLst/>
          </a:prstGeom>
          <a:noFill/>
        </p:spPr>
        <p:txBody>
          <a:bodyPr wrap="square" rtlCol="0">
            <a:spAutoFit/>
          </a:bodyPr>
          <a:lstStyle/>
          <a:p>
            <a:r>
              <a:rPr lang="fr-FR" dirty="0"/>
              <a:t>Remarque : on a bien une appartenance du bouton à la feuille.</a:t>
            </a:r>
            <a:br>
              <a:rPr lang="fr-FR" dirty="0"/>
            </a:br>
            <a:r>
              <a:rPr lang="fr-FR" dirty="0"/>
              <a:t>CommandeButton1 est le nom l'instanciation correspondante au bouton.</a:t>
            </a:r>
            <a:br>
              <a:rPr lang="fr-FR" dirty="0"/>
            </a:br>
            <a:r>
              <a:rPr lang="fr-FR" dirty="0"/>
              <a:t>Remarque 2 : le renommage de bouton est indépendant du nom de son instanciation.</a:t>
            </a:r>
          </a:p>
        </p:txBody>
      </p:sp>
    </p:spTree>
    <p:extLst>
      <p:ext uri="{BB962C8B-B14F-4D97-AF65-F5344CB8AC3E}">
        <p14:creationId xmlns:p14="http://schemas.microsoft.com/office/powerpoint/2010/main" val="408489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B658C-C9BB-42A6-AAB6-E386225C3A0C}"/>
              </a:ext>
            </a:extLst>
          </p:cNvPr>
          <p:cNvSpPr>
            <a:spLocks noGrp="1"/>
          </p:cNvSpPr>
          <p:nvPr>
            <p:ph type="title"/>
          </p:nvPr>
        </p:nvSpPr>
        <p:spPr/>
        <p:txBody>
          <a:bodyPr>
            <a:normAutofit fontScale="90000"/>
          </a:bodyPr>
          <a:lstStyle/>
          <a:p>
            <a:r>
              <a:rPr lang="fr-FR" dirty="0"/>
              <a:t>Présentation de l’interface – Barre d’état – Fonctions rapides</a:t>
            </a:r>
          </a:p>
        </p:txBody>
      </p:sp>
      <p:pic>
        <p:nvPicPr>
          <p:cNvPr id="4" name="Espace réservé du contenu 3">
            <a:extLst>
              <a:ext uri="{FF2B5EF4-FFF2-40B4-BE49-F238E27FC236}">
                <a16:creationId xmlns:a16="http://schemas.microsoft.com/office/drawing/2014/main" id="{78FBEB72-F164-493D-981E-DCC7920319FA}"/>
              </a:ext>
            </a:extLst>
          </p:cNvPr>
          <p:cNvPicPr>
            <a:picLocks noGrp="1" noChangeAspect="1"/>
          </p:cNvPicPr>
          <p:nvPr>
            <p:ph idx="1"/>
          </p:nvPr>
        </p:nvPicPr>
        <p:blipFill>
          <a:blip r:embed="rId2"/>
          <a:stretch>
            <a:fillRect/>
          </a:stretch>
        </p:blipFill>
        <p:spPr>
          <a:xfrm>
            <a:off x="2469885" y="1825625"/>
            <a:ext cx="7252230" cy="4351338"/>
          </a:xfrm>
          <a:prstGeom prst="rect">
            <a:avLst/>
          </a:prstGeom>
        </p:spPr>
      </p:pic>
      <p:sp>
        <p:nvSpPr>
          <p:cNvPr id="5" name="ZoneTexte 4">
            <a:extLst>
              <a:ext uri="{FF2B5EF4-FFF2-40B4-BE49-F238E27FC236}">
                <a16:creationId xmlns:a16="http://schemas.microsoft.com/office/drawing/2014/main" id="{99E7F581-BDEA-443A-B859-555ED7F9DDBF}"/>
              </a:ext>
            </a:extLst>
          </p:cNvPr>
          <p:cNvSpPr txBox="1"/>
          <p:nvPr/>
        </p:nvSpPr>
        <p:spPr>
          <a:xfrm>
            <a:off x="114301" y="2875794"/>
            <a:ext cx="2310848" cy="1754326"/>
          </a:xfrm>
          <a:prstGeom prst="rect">
            <a:avLst/>
          </a:prstGeom>
          <a:noFill/>
        </p:spPr>
        <p:txBody>
          <a:bodyPr wrap="square" rtlCol="0">
            <a:spAutoFit/>
          </a:bodyPr>
          <a:lstStyle/>
          <a:p>
            <a:pPr algn="ctr"/>
            <a:r>
              <a:rPr lang="fr-FR" dirty="0">
                <a:solidFill>
                  <a:srgbClr val="002060"/>
                </a:solidFill>
              </a:rPr>
              <a:t>Un clic droit depuis la barre des taches permet de sélectionner la liste des fonctions rapides à afficher</a:t>
            </a:r>
          </a:p>
        </p:txBody>
      </p:sp>
    </p:spTree>
    <p:extLst>
      <p:ext uri="{BB962C8B-B14F-4D97-AF65-F5344CB8AC3E}">
        <p14:creationId xmlns:p14="http://schemas.microsoft.com/office/powerpoint/2010/main" val="1660580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7D53C-3D71-5DEF-F07F-30ABEA4548B5}"/>
              </a:ext>
            </a:extLst>
          </p:cNvPr>
          <p:cNvSpPr>
            <a:spLocks noGrp="1"/>
          </p:cNvSpPr>
          <p:nvPr>
            <p:ph type="title"/>
          </p:nvPr>
        </p:nvSpPr>
        <p:spPr/>
        <p:txBody>
          <a:bodyPr/>
          <a:lstStyle/>
          <a:p>
            <a:r>
              <a:rPr lang="fr-FR" dirty="0"/>
              <a:t>Code derrière le bouton</a:t>
            </a:r>
          </a:p>
        </p:txBody>
      </p:sp>
      <p:sp>
        <p:nvSpPr>
          <p:cNvPr id="4" name="Espace réservé du contenu 3">
            <a:extLst>
              <a:ext uri="{FF2B5EF4-FFF2-40B4-BE49-F238E27FC236}">
                <a16:creationId xmlns:a16="http://schemas.microsoft.com/office/drawing/2014/main" id="{88A27D01-BC95-D662-3C90-5044C4BD4AE6}"/>
              </a:ext>
            </a:extLst>
          </p:cNvPr>
          <p:cNvSpPr>
            <a:spLocks noGrp="1"/>
          </p:cNvSpPr>
          <p:nvPr>
            <p:ph idx="1"/>
          </p:nvPr>
        </p:nvSpPr>
        <p:spPr/>
        <p:txBody>
          <a:bodyPr/>
          <a:lstStyle/>
          <a:p>
            <a:r>
              <a:rPr lang="fr-FR" dirty="0"/>
              <a:t>Code simple derrière le bouton :</a:t>
            </a:r>
          </a:p>
          <a:p>
            <a:pPr lvl="1"/>
            <a:r>
              <a:rPr lang="fr-FR" dirty="0" err="1"/>
              <a:t>MsgBox</a:t>
            </a:r>
            <a:r>
              <a:rPr lang="fr-FR" dirty="0"/>
              <a:t> est une méthode qui permet d’afficher dans une fenêtre un message</a:t>
            </a:r>
          </a:p>
          <a:p>
            <a:pPr lvl="1"/>
            <a:r>
              <a:rPr lang="fr-FR" dirty="0"/>
              <a:t>Une fois le code saisi, retourner sur la partie Excel en quittant la fenêtre VBA</a:t>
            </a:r>
          </a:p>
          <a:p>
            <a:pPr lvl="1"/>
            <a:r>
              <a:rPr lang="fr-FR" dirty="0"/>
              <a:t>Ne pas oublier de désactiver le mode création en vérifiant dans le menu développeur que « Mode Création » n’est plus activé.</a:t>
            </a:r>
          </a:p>
          <a:p>
            <a:pPr lvl="1"/>
            <a:r>
              <a:rPr lang="fr-FR" dirty="0"/>
              <a:t>Enfin, cliquer simplement sur le bouton. Le message Bonjour s’affiche alors à l’écran.</a:t>
            </a:r>
          </a:p>
        </p:txBody>
      </p:sp>
      <p:pic>
        <p:nvPicPr>
          <p:cNvPr id="9" name="Espace réservé du contenu 8">
            <a:extLst>
              <a:ext uri="{FF2B5EF4-FFF2-40B4-BE49-F238E27FC236}">
                <a16:creationId xmlns:a16="http://schemas.microsoft.com/office/drawing/2014/main" id="{FC63FC72-2FEF-99B6-8D3A-29E6A713056B}"/>
              </a:ext>
            </a:extLst>
          </p:cNvPr>
          <p:cNvPicPr>
            <a:picLocks noGrp="1" noChangeAspect="1"/>
          </p:cNvPicPr>
          <p:nvPr>
            <p:ph sz="half" idx="4294967295"/>
          </p:nvPr>
        </p:nvPicPr>
        <p:blipFill>
          <a:blip r:embed="rId2"/>
          <a:srcRect l="1340" r="8217" b="28644"/>
          <a:stretch>
            <a:fillRect/>
          </a:stretch>
        </p:blipFill>
        <p:spPr>
          <a:xfrm>
            <a:off x="481978" y="4753620"/>
            <a:ext cx="7300696" cy="1058539"/>
          </a:xfrm>
          <a:prstGeom prst="rect">
            <a:avLst/>
          </a:prstGeom>
        </p:spPr>
      </p:pic>
      <p:pic>
        <p:nvPicPr>
          <p:cNvPr id="11" name="Image 10">
            <a:extLst>
              <a:ext uri="{FF2B5EF4-FFF2-40B4-BE49-F238E27FC236}">
                <a16:creationId xmlns:a16="http://schemas.microsoft.com/office/drawing/2014/main" id="{437C030A-0C4C-6DE9-3DA8-01FC9F2DEBEB}"/>
              </a:ext>
            </a:extLst>
          </p:cNvPr>
          <p:cNvPicPr>
            <a:picLocks noChangeAspect="1"/>
          </p:cNvPicPr>
          <p:nvPr/>
        </p:nvPicPr>
        <p:blipFill>
          <a:blip r:embed="rId3"/>
          <a:stretch>
            <a:fillRect/>
          </a:stretch>
        </p:blipFill>
        <p:spPr>
          <a:xfrm>
            <a:off x="9923106" y="4298308"/>
            <a:ext cx="1698275" cy="1866421"/>
          </a:xfrm>
          <a:prstGeom prst="rect">
            <a:avLst/>
          </a:prstGeom>
        </p:spPr>
      </p:pic>
      <p:sp>
        <p:nvSpPr>
          <p:cNvPr id="12" name="Flèche : droite 11">
            <a:extLst>
              <a:ext uri="{FF2B5EF4-FFF2-40B4-BE49-F238E27FC236}">
                <a16:creationId xmlns:a16="http://schemas.microsoft.com/office/drawing/2014/main" id="{6F97C1A6-FCBD-6BEB-5A4A-6D7AF308A7B5}"/>
              </a:ext>
            </a:extLst>
          </p:cNvPr>
          <p:cNvSpPr/>
          <p:nvPr/>
        </p:nvSpPr>
        <p:spPr>
          <a:xfrm>
            <a:off x="8322907" y="497992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307532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4BC28-DEA1-9CA8-B38A-2DCA256C0F02}"/>
              </a:ext>
            </a:extLst>
          </p:cNvPr>
          <p:cNvSpPr>
            <a:spLocks noGrp="1"/>
          </p:cNvSpPr>
          <p:nvPr>
            <p:ph type="title"/>
          </p:nvPr>
        </p:nvSpPr>
        <p:spPr/>
        <p:txBody>
          <a:bodyPr/>
          <a:lstStyle/>
          <a:p>
            <a:r>
              <a:rPr lang="fr-FR" dirty="0"/>
              <a:t>Interface </a:t>
            </a:r>
            <a:r>
              <a:rPr lang="fr-FR" dirty="0" err="1"/>
              <a:t>UserForm</a:t>
            </a:r>
            <a:endParaRPr lang="fr-FR" dirty="0"/>
          </a:p>
        </p:txBody>
      </p:sp>
      <p:sp>
        <p:nvSpPr>
          <p:cNvPr id="3" name="Espace réservé du contenu 2">
            <a:extLst>
              <a:ext uri="{FF2B5EF4-FFF2-40B4-BE49-F238E27FC236}">
                <a16:creationId xmlns:a16="http://schemas.microsoft.com/office/drawing/2014/main" id="{7FC8F910-662A-B285-AD3A-0364E44B15DC}"/>
              </a:ext>
            </a:extLst>
          </p:cNvPr>
          <p:cNvSpPr>
            <a:spLocks noGrp="1"/>
          </p:cNvSpPr>
          <p:nvPr>
            <p:ph idx="1"/>
          </p:nvPr>
        </p:nvSpPr>
        <p:spPr/>
        <p:txBody>
          <a:bodyPr/>
          <a:lstStyle/>
          <a:p>
            <a:r>
              <a:rPr lang="fr-FR" dirty="0"/>
              <a:t>L’interface </a:t>
            </a:r>
            <a:r>
              <a:rPr lang="fr-FR" dirty="0" err="1"/>
              <a:t>UserForm</a:t>
            </a:r>
            <a:r>
              <a:rPr lang="fr-FR" dirty="0"/>
              <a:t> permet de créer des fenêtres entièrement personnalisables. </a:t>
            </a:r>
          </a:p>
          <a:p>
            <a:r>
              <a:rPr lang="fr-FR" dirty="0"/>
              <a:t>Cette fenêtre peut comporter</a:t>
            </a:r>
          </a:p>
          <a:p>
            <a:pPr lvl="1"/>
            <a:r>
              <a:rPr lang="fr-FR" dirty="0"/>
              <a:t>Du texte, des zones saisissables, des listes déroulantes, les objets (images, …)</a:t>
            </a:r>
          </a:p>
          <a:p>
            <a:r>
              <a:rPr lang="fr-FR" dirty="0"/>
              <a:t>L’objectif dans la suite du cours est la création :</a:t>
            </a:r>
          </a:p>
        </p:txBody>
      </p:sp>
      <p:graphicFrame>
        <p:nvGraphicFramePr>
          <p:cNvPr id="4" name="Diagramme 3">
            <a:extLst>
              <a:ext uri="{FF2B5EF4-FFF2-40B4-BE49-F238E27FC236}">
                <a16:creationId xmlns:a16="http://schemas.microsoft.com/office/drawing/2014/main" id="{F6D20324-17D4-F4C1-8F16-0CF8F9E6F04B}"/>
              </a:ext>
            </a:extLst>
          </p:cNvPr>
          <p:cNvGraphicFramePr/>
          <p:nvPr>
            <p:extLst>
              <p:ext uri="{D42A27DB-BD31-4B8C-83A1-F6EECF244321}">
                <p14:modId xmlns:p14="http://schemas.microsoft.com/office/powerpoint/2010/main" val="2003678824"/>
              </p:ext>
            </p:extLst>
          </p:nvPr>
        </p:nvGraphicFramePr>
        <p:xfrm>
          <a:off x="916991" y="4111442"/>
          <a:ext cx="10436809" cy="2065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2433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31B75-90DF-803E-AF5C-B9F0E305024B}"/>
              </a:ext>
            </a:extLst>
          </p:cNvPr>
          <p:cNvSpPr>
            <a:spLocks noGrp="1"/>
          </p:cNvSpPr>
          <p:nvPr>
            <p:ph type="title"/>
          </p:nvPr>
        </p:nvSpPr>
        <p:spPr/>
        <p:txBody>
          <a:bodyPr/>
          <a:lstStyle/>
          <a:p>
            <a:r>
              <a:rPr lang="fr-FR" dirty="0"/>
              <a:t>Créer une </a:t>
            </a:r>
            <a:r>
              <a:rPr lang="fr-FR" dirty="0" err="1"/>
              <a:t>UserForm</a:t>
            </a:r>
            <a:endParaRPr lang="fr-FR" dirty="0"/>
          </a:p>
        </p:txBody>
      </p:sp>
      <p:sp>
        <p:nvSpPr>
          <p:cNvPr id="4" name="Espace réservé du contenu 3">
            <a:extLst>
              <a:ext uri="{FF2B5EF4-FFF2-40B4-BE49-F238E27FC236}">
                <a16:creationId xmlns:a16="http://schemas.microsoft.com/office/drawing/2014/main" id="{3C6311B7-EA8C-0CB3-A052-11A42C3FDA06}"/>
              </a:ext>
            </a:extLst>
          </p:cNvPr>
          <p:cNvSpPr>
            <a:spLocks noGrp="1"/>
          </p:cNvSpPr>
          <p:nvPr>
            <p:ph sz="half" idx="1"/>
          </p:nvPr>
        </p:nvSpPr>
        <p:spPr/>
        <p:txBody>
          <a:bodyPr/>
          <a:lstStyle/>
          <a:p>
            <a:r>
              <a:rPr lang="fr-FR" dirty="0"/>
              <a:t>Depuis l’éditeur VBA, dans l’explorateur d’objet, « clic gauche » puis insertion et </a:t>
            </a:r>
            <a:r>
              <a:rPr lang="fr-FR" dirty="0" err="1"/>
              <a:t>UserForm</a:t>
            </a:r>
            <a:endParaRPr lang="fr-FR" dirty="0"/>
          </a:p>
        </p:txBody>
      </p:sp>
      <p:pic>
        <p:nvPicPr>
          <p:cNvPr id="7" name="Espace réservé du contenu 6">
            <a:extLst>
              <a:ext uri="{FF2B5EF4-FFF2-40B4-BE49-F238E27FC236}">
                <a16:creationId xmlns:a16="http://schemas.microsoft.com/office/drawing/2014/main" id="{29D0A2B5-A1D9-5848-DAB1-AFAA3FDC1E36}"/>
              </a:ext>
            </a:extLst>
          </p:cNvPr>
          <p:cNvPicPr>
            <a:picLocks noGrp="1" noChangeAspect="1"/>
          </p:cNvPicPr>
          <p:nvPr>
            <p:ph sz="half" idx="2"/>
          </p:nvPr>
        </p:nvPicPr>
        <p:blipFill>
          <a:blip r:embed="rId2"/>
          <a:stretch>
            <a:fillRect/>
          </a:stretch>
        </p:blipFill>
        <p:spPr>
          <a:xfrm>
            <a:off x="7073410" y="1825625"/>
            <a:ext cx="3379180" cy="4351338"/>
          </a:xfrm>
          <a:prstGeom prst="rect">
            <a:avLst/>
          </a:prstGeom>
        </p:spPr>
      </p:pic>
    </p:spTree>
    <p:extLst>
      <p:ext uri="{BB962C8B-B14F-4D97-AF65-F5344CB8AC3E}">
        <p14:creationId xmlns:p14="http://schemas.microsoft.com/office/powerpoint/2010/main" val="14823255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E65A5-DDC5-6CFC-2EE1-6437216BC290}"/>
              </a:ext>
            </a:extLst>
          </p:cNvPr>
          <p:cNvSpPr>
            <a:spLocks noGrp="1"/>
          </p:cNvSpPr>
          <p:nvPr>
            <p:ph type="title"/>
          </p:nvPr>
        </p:nvSpPr>
        <p:spPr/>
        <p:txBody>
          <a:bodyPr/>
          <a:lstStyle/>
          <a:p>
            <a:r>
              <a:rPr lang="fr-FR" dirty="0"/>
              <a:t>Créer une </a:t>
            </a:r>
            <a:r>
              <a:rPr lang="fr-FR" dirty="0" err="1"/>
              <a:t>UserForm</a:t>
            </a:r>
            <a:endParaRPr lang="fr-FR" dirty="0"/>
          </a:p>
        </p:txBody>
      </p:sp>
      <p:pic>
        <p:nvPicPr>
          <p:cNvPr id="7" name="Espace réservé du contenu 6">
            <a:extLst>
              <a:ext uri="{FF2B5EF4-FFF2-40B4-BE49-F238E27FC236}">
                <a16:creationId xmlns:a16="http://schemas.microsoft.com/office/drawing/2014/main" id="{D4BA1956-3F8F-00F6-594C-F1D60B6CBF3A}"/>
              </a:ext>
            </a:extLst>
          </p:cNvPr>
          <p:cNvPicPr>
            <a:picLocks noGrp="1" noChangeAspect="1"/>
          </p:cNvPicPr>
          <p:nvPr>
            <p:ph idx="1"/>
          </p:nvPr>
        </p:nvPicPr>
        <p:blipFill>
          <a:blip r:embed="rId2"/>
          <a:stretch>
            <a:fillRect/>
          </a:stretch>
        </p:blipFill>
        <p:spPr>
          <a:xfrm>
            <a:off x="2136710" y="1783435"/>
            <a:ext cx="7918580" cy="4435718"/>
          </a:xfrm>
          <a:prstGeom prst="rect">
            <a:avLst/>
          </a:prstGeom>
        </p:spPr>
      </p:pic>
      <p:cxnSp>
        <p:nvCxnSpPr>
          <p:cNvPr id="8" name="Connecteur droit avec flèche 7">
            <a:extLst>
              <a:ext uri="{FF2B5EF4-FFF2-40B4-BE49-F238E27FC236}">
                <a16:creationId xmlns:a16="http://schemas.microsoft.com/office/drawing/2014/main" id="{976CA0EE-2AA7-C776-4680-79ADFD4904A4}"/>
              </a:ext>
            </a:extLst>
          </p:cNvPr>
          <p:cNvCxnSpPr>
            <a:cxnSpLocks/>
            <a:stCxn id="9" idx="0"/>
          </p:cNvCxnSpPr>
          <p:nvPr/>
        </p:nvCxnSpPr>
        <p:spPr>
          <a:xfrm flipH="1" flipV="1">
            <a:off x="3447661" y="4707294"/>
            <a:ext cx="91263" cy="79463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6AD241D2-166E-B800-D855-82923858E207}"/>
              </a:ext>
            </a:extLst>
          </p:cNvPr>
          <p:cNvSpPr txBox="1"/>
          <p:nvPr/>
        </p:nvSpPr>
        <p:spPr>
          <a:xfrm>
            <a:off x="2985695" y="5501932"/>
            <a:ext cx="1106458" cy="369332"/>
          </a:xfrm>
          <a:prstGeom prst="rect">
            <a:avLst/>
          </a:prstGeom>
          <a:noFill/>
        </p:spPr>
        <p:txBody>
          <a:bodyPr wrap="none" rtlCol="0">
            <a:spAutoFit/>
          </a:bodyPr>
          <a:lstStyle/>
          <a:p>
            <a:pPr algn="ctr"/>
            <a:r>
              <a:rPr lang="fr-FR" dirty="0" err="1">
                <a:solidFill>
                  <a:srgbClr val="002060"/>
                </a:solidFill>
              </a:rPr>
              <a:t>UserForm</a:t>
            </a:r>
            <a:endParaRPr lang="fr-FR" dirty="0">
              <a:solidFill>
                <a:srgbClr val="002060"/>
              </a:solidFill>
            </a:endParaRPr>
          </a:p>
        </p:txBody>
      </p:sp>
      <p:cxnSp>
        <p:nvCxnSpPr>
          <p:cNvPr id="12" name="Connecteur droit avec flèche 11">
            <a:extLst>
              <a:ext uri="{FF2B5EF4-FFF2-40B4-BE49-F238E27FC236}">
                <a16:creationId xmlns:a16="http://schemas.microsoft.com/office/drawing/2014/main" id="{2EEF4393-B172-98CA-300E-4611447DDBB9}"/>
              </a:ext>
            </a:extLst>
          </p:cNvPr>
          <p:cNvCxnSpPr>
            <a:cxnSpLocks/>
          </p:cNvCxnSpPr>
          <p:nvPr/>
        </p:nvCxnSpPr>
        <p:spPr>
          <a:xfrm flipV="1">
            <a:off x="4092153" y="4264090"/>
            <a:ext cx="1758141" cy="143224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3515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83109B6-9B53-244C-C729-B8CD72A1EABA}"/>
              </a:ext>
            </a:extLst>
          </p:cNvPr>
          <p:cNvSpPr>
            <a:spLocks noGrp="1"/>
          </p:cNvSpPr>
          <p:nvPr>
            <p:ph type="title"/>
          </p:nvPr>
        </p:nvSpPr>
        <p:spPr/>
        <p:txBody>
          <a:bodyPr/>
          <a:lstStyle/>
          <a:p>
            <a:r>
              <a:rPr lang="fr-FR" dirty="0"/>
              <a:t>Créer une </a:t>
            </a:r>
            <a:r>
              <a:rPr lang="fr-FR" dirty="0" err="1"/>
              <a:t>UserForm</a:t>
            </a:r>
            <a:endParaRPr lang="fr-FR" dirty="0"/>
          </a:p>
        </p:txBody>
      </p:sp>
      <p:sp>
        <p:nvSpPr>
          <p:cNvPr id="5" name="Espace réservé du contenu 4">
            <a:extLst>
              <a:ext uri="{FF2B5EF4-FFF2-40B4-BE49-F238E27FC236}">
                <a16:creationId xmlns:a16="http://schemas.microsoft.com/office/drawing/2014/main" id="{8D31C79F-CCDA-678D-5F44-376A9B498ADD}"/>
              </a:ext>
            </a:extLst>
          </p:cNvPr>
          <p:cNvSpPr>
            <a:spLocks noGrp="1"/>
          </p:cNvSpPr>
          <p:nvPr>
            <p:ph sz="half" idx="1"/>
          </p:nvPr>
        </p:nvSpPr>
        <p:spPr/>
        <p:txBody>
          <a:bodyPr/>
          <a:lstStyle/>
          <a:p>
            <a:r>
              <a:rPr lang="fr-FR" dirty="0"/>
              <a:t>Afin d’ajouter des boutons, des zones de saisie, des textes, la boite à outils vous permet d’insérer des instanciations d’objets dans la fenêtre.</a:t>
            </a:r>
          </a:p>
        </p:txBody>
      </p:sp>
      <p:pic>
        <p:nvPicPr>
          <p:cNvPr id="8" name="Espace réservé du contenu 7">
            <a:extLst>
              <a:ext uri="{FF2B5EF4-FFF2-40B4-BE49-F238E27FC236}">
                <a16:creationId xmlns:a16="http://schemas.microsoft.com/office/drawing/2014/main" id="{C9DCE800-83EF-3968-809A-D18EB12523F2}"/>
              </a:ext>
            </a:extLst>
          </p:cNvPr>
          <p:cNvPicPr>
            <a:picLocks noGrp="1" noChangeAspect="1"/>
          </p:cNvPicPr>
          <p:nvPr>
            <p:ph sz="half" idx="2"/>
          </p:nvPr>
        </p:nvPicPr>
        <p:blipFill>
          <a:blip r:embed="rId2"/>
          <a:stretch>
            <a:fillRect/>
          </a:stretch>
        </p:blipFill>
        <p:spPr>
          <a:xfrm>
            <a:off x="6087481" y="2351314"/>
            <a:ext cx="5351038" cy="3299960"/>
          </a:xfrm>
          <a:prstGeom prst="rect">
            <a:avLst/>
          </a:prstGeom>
        </p:spPr>
      </p:pic>
    </p:spTree>
    <p:extLst>
      <p:ext uri="{BB962C8B-B14F-4D97-AF65-F5344CB8AC3E}">
        <p14:creationId xmlns:p14="http://schemas.microsoft.com/office/powerpoint/2010/main" val="13593046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D28FA-69FD-A811-25D4-6BF00BEB974C}"/>
              </a:ext>
            </a:extLst>
          </p:cNvPr>
          <p:cNvSpPr>
            <a:spLocks noGrp="1"/>
          </p:cNvSpPr>
          <p:nvPr>
            <p:ph type="title"/>
          </p:nvPr>
        </p:nvSpPr>
        <p:spPr/>
        <p:txBody>
          <a:bodyPr/>
          <a:lstStyle/>
          <a:p>
            <a:r>
              <a:rPr lang="fr-FR" dirty="0"/>
              <a:t>Propriétés de la </a:t>
            </a:r>
            <a:r>
              <a:rPr lang="fr-FR" dirty="0" err="1"/>
              <a:t>UserForm</a:t>
            </a:r>
            <a:endParaRPr lang="fr-FR" dirty="0"/>
          </a:p>
        </p:txBody>
      </p:sp>
      <p:sp>
        <p:nvSpPr>
          <p:cNvPr id="3" name="Espace réservé du contenu 2">
            <a:extLst>
              <a:ext uri="{FF2B5EF4-FFF2-40B4-BE49-F238E27FC236}">
                <a16:creationId xmlns:a16="http://schemas.microsoft.com/office/drawing/2014/main" id="{F42FF52D-1439-3E1A-63D6-498354922176}"/>
              </a:ext>
            </a:extLst>
          </p:cNvPr>
          <p:cNvSpPr>
            <a:spLocks noGrp="1"/>
          </p:cNvSpPr>
          <p:nvPr>
            <p:ph sz="half" idx="1"/>
          </p:nvPr>
        </p:nvSpPr>
        <p:spPr/>
        <p:txBody>
          <a:bodyPr/>
          <a:lstStyle/>
          <a:p>
            <a:r>
              <a:rPr lang="fr-FR" dirty="0"/>
              <a:t>La UserForm1 est instanciée d’une classe </a:t>
            </a:r>
            <a:r>
              <a:rPr lang="fr-FR" dirty="0" err="1"/>
              <a:t>UserForm</a:t>
            </a:r>
            <a:r>
              <a:rPr lang="fr-FR" dirty="0"/>
              <a:t> :</a:t>
            </a:r>
          </a:p>
          <a:p>
            <a:pPr lvl="1"/>
            <a:r>
              <a:rPr lang="fr-FR" dirty="0"/>
              <a:t>Vous pouvez vous modifier les propriétés via « Propriétés »</a:t>
            </a:r>
          </a:p>
        </p:txBody>
      </p:sp>
      <p:pic>
        <p:nvPicPr>
          <p:cNvPr id="6" name="Espace réservé du contenu 5">
            <a:extLst>
              <a:ext uri="{FF2B5EF4-FFF2-40B4-BE49-F238E27FC236}">
                <a16:creationId xmlns:a16="http://schemas.microsoft.com/office/drawing/2014/main" id="{9EF841A1-B3C1-D3A1-0A33-B045D758B375}"/>
              </a:ext>
            </a:extLst>
          </p:cNvPr>
          <p:cNvPicPr>
            <a:picLocks noGrp="1" noChangeAspect="1"/>
          </p:cNvPicPr>
          <p:nvPr>
            <p:ph sz="half" idx="2"/>
          </p:nvPr>
        </p:nvPicPr>
        <p:blipFill>
          <a:blip r:embed="rId3"/>
          <a:stretch>
            <a:fillRect/>
          </a:stretch>
        </p:blipFill>
        <p:spPr>
          <a:xfrm>
            <a:off x="6874233" y="1825625"/>
            <a:ext cx="3777534" cy="4351338"/>
          </a:xfrm>
          <a:prstGeom prst="rect">
            <a:avLst/>
          </a:prstGeom>
        </p:spPr>
      </p:pic>
      <p:cxnSp>
        <p:nvCxnSpPr>
          <p:cNvPr id="8" name="Connecteur droit avec flèche 7">
            <a:extLst>
              <a:ext uri="{FF2B5EF4-FFF2-40B4-BE49-F238E27FC236}">
                <a16:creationId xmlns:a16="http://schemas.microsoft.com/office/drawing/2014/main" id="{A0865CCA-CAF8-F316-95EA-8814791982D5}"/>
              </a:ext>
            </a:extLst>
          </p:cNvPr>
          <p:cNvCxnSpPr>
            <a:cxnSpLocks/>
          </p:cNvCxnSpPr>
          <p:nvPr/>
        </p:nvCxnSpPr>
        <p:spPr>
          <a:xfrm>
            <a:off x="5449078" y="3429000"/>
            <a:ext cx="1161661"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728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2CB12-FF94-C3A0-0987-531F41B67E96}"/>
              </a:ext>
            </a:extLst>
          </p:cNvPr>
          <p:cNvSpPr>
            <a:spLocks noGrp="1"/>
          </p:cNvSpPr>
          <p:nvPr>
            <p:ph type="title"/>
          </p:nvPr>
        </p:nvSpPr>
        <p:spPr/>
        <p:txBody>
          <a:bodyPr/>
          <a:lstStyle/>
          <a:p>
            <a:r>
              <a:rPr lang="fr-FR" dirty="0"/>
              <a:t>Propriétés de la </a:t>
            </a:r>
            <a:r>
              <a:rPr lang="fr-FR" dirty="0" err="1"/>
              <a:t>UserForm</a:t>
            </a:r>
            <a:endParaRPr lang="fr-FR" dirty="0"/>
          </a:p>
        </p:txBody>
      </p:sp>
      <p:pic>
        <p:nvPicPr>
          <p:cNvPr id="6" name="Espace réservé du contenu 5">
            <a:extLst>
              <a:ext uri="{FF2B5EF4-FFF2-40B4-BE49-F238E27FC236}">
                <a16:creationId xmlns:a16="http://schemas.microsoft.com/office/drawing/2014/main" id="{1F052EE5-976D-BC6E-03A1-BE57DAF8D7D9}"/>
              </a:ext>
            </a:extLst>
          </p:cNvPr>
          <p:cNvPicPr>
            <a:picLocks noGrp="1" noChangeAspect="1"/>
          </p:cNvPicPr>
          <p:nvPr>
            <p:ph sz="half" idx="1"/>
          </p:nvPr>
        </p:nvPicPr>
        <p:blipFill>
          <a:blip r:embed="rId2"/>
          <a:stretch>
            <a:fillRect/>
          </a:stretch>
        </p:blipFill>
        <p:spPr>
          <a:xfrm>
            <a:off x="1278294" y="1842155"/>
            <a:ext cx="4301412" cy="4318278"/>
          </a:xfrm>
          <a:prstGeom prst="rect">
            <a:avLst/>
          </a:prstGeom>
        </p:spPr>
      </p:pic>
      <p:cxnSp>
        <p:nvCxnSpPr>
          <p:cNvPr id="8" name="Connecteur droit avec flèche 7">
            <a:extLst>
              <a:ext uri="{FF2B5EF4-FFF2-40B4-BE49-F238E27FC236}">
                <a16:creationId xmlns:a16="http://schemas.microsoft.com/office/drawing/2014/main" id="{DD464481-3528-34A7-4BD2-68C81CC7246B}"/>
              </a:ext>
            </a:extLst>
          </p:cNvPr>
          <p:cNvCxnSpPr>
            <a:cxnSpLocks/>
            <a:stCxn id="12" idx="1"/>
          </p:cNvCxnSpPr>
          <p:nvPr/>
        </p:nvCxnSpPr>
        <p:spPr>
          <a:xfrm flipH="1">
            <a:off x="5029200" y="2773104"/>
            <a:ext cx="1527481" cy="357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5204A21-55FC-0754-0F72-364549841EC9}"/>
              </a:ext>
            </a:extLst>
          </p:cNvPr>
          <p:cNvCxnSpPr>
            <a:cxnSpLocks/>
            <a:stCxn id="15" idx="1"/>
          </p:cNvCxnSpPr>
          <p:nvPr/>
        </p:nvCxnSpPr>
        <p:spPr>
          <a:xfrm flipH="1">
            <a:off x="5029200" y="3933043"/>
            <a:ext cx="177899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8D9CC3E-5DDB-7E96-6F8C-782A2EF5E6F7}"/>
              </a:ext>
            </a:extLst>
          </p:cNvPr>
          <p:cNvSpPr txBox="1"/>
          <p:nvPr/>
        </p:nvSpPr>
        <p:spPr>
          <a:xfrm>
            <a:off x="6556681" y="2449938"/>
            <a:ext cx="4937313" cy="646331"/>
          </a:xfrm>
          <a:prstGeom prst="rect">
            <a:avLst/>
          </a:prstGeom>
          <a:noFill/>
        </p:spPr>
        <p:txBody>
          <a:bodyPr wrap="none" rtlCol="0">
            <a:spAutoFit/>
          </a:bodyPr>
          <a:lstStyle/>
          <a:p>
            <a:pPr algn="ctr"/>
            <a:r>
              <a:rPr lang="fr-FR" dirty="0">
                <a:solidFill>
                  <a:srgbClr val="002060"/>
                </a:solidFill>
              </a:rPr>
              <a:t>(Name) permet de définir le nom de la « variable »</a:t>
            </a:r>
            <a:br>
              <a:rPr lang="fr-FR" dirty="0">
                <a:solidFill>
                  <a:srgbClr val="002060"/>
                </a:solidFill>
              </a:rPr>
            </a:br>
            <a:r>
              <a:rPr lang="fr-FR" dirty="0">
                <a:solidFill>
                  <a:srgbClr val="002060"/>
                </a:solidFill>
              </a:rPr>
              <a:t>Il est conseillé de mettre un nom qui a du sens</a:t>
            </a:r>
          </a:p>
        </p:txBody>
      </p:sp>
      <p:sp>
        <p:nvSpPr>
          <p:cNvPr id="15" name="ZoneTexte 14">
            <a:extLst>
              <a:ext uri="{FF2B5EF4-FFF2-40B4-BE49-F238E27FC236}">
                <a16:creationId xmlns:a16="http://schemas.microsoft.com/office/drawing/2014/main" id="{670ED7C5-36A8-FAC9-7AC9-DA23B7C53473}"/>
              </a:ext>
            </a:extLst>
          </p:cNvPr>
          <p:cNvSpPr txBox="1"/>
          <p:nvPr/>
        </p:nvSpPr>
        <p:spPr>
          <a:xfrm>
            <a:off x="6808196" y="3748377"/>
            <a:ext cx="4545604" cy="369332"/>
          </a:xfrm>
          <a:prstGeom prst="rect">
            <a:avLst/>
          </a:prstGeom>
          <a:noFill/>
        </p:spPr>
        <p:txBody>
          <a:bodyPr wrap="none" rtlCol="0">
            <a:spAutoFit/>
          </a:bodyPr>
          <a:lstStyle/>
          <a:p>
            <a:pPr algn="ctr"/>
            <a:r>
              <a:rPr lang="fr-FR" dirty="0" err="1">
                <a:solidFill>
                  <a:srgbClr val="002060"/>
                </a:solidFill>
              </a:rPr>
              <a:t>Caption</a:t>
            </a:r>
            <a:r>
              <a:rPr lang="fr-FR" dirty="0">
                <a:solidFill>
                  <a:srgbClr val="002060"/>
                </a:solidFill>
              </a:rPr>
              <a:t> permet de définir le titre de la fenêtre</a:t>
            </a:r>
          </a:p>
        </p:txBody>
      </p:sp>
    </p:spTree>
    <p:extLst>
      <p:ext uri="{BB962C8B-B14F-4D97-AF65-F5344CB8AC3E}">
        <p14:creationId xmlns:p14="http://schemas.microsoft.com/office/powerpoint/2010/main" val="8155511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04E75-BCA6-60CA-DCF2-ED074FC6D187}"/>
              </a:ext>
            </a:extLst>
          </p:cNvPr>
          <p:cNvSpPr>
            <a:spLocks noGrp="1"/>
          </p:cNvSpPr>
          <p:nvPr>
            <p:ph type="title"/>
          </p:nvPr>
        </p:nvSpPr>
        <p:spPr/>
        <p:txBody>
          <a:bodyPr/>
          <a:lstStyle/>
          <a:p>
            <a:r>
              <a:rPr lang="fr-FR" dirty="0"/>
              <a:t>Propriétés des objets en général</a:t>
            </a:r>
          </a:p>
        </p:txBody>
      </p:sp>
      <p:sp>
        <p:nvSpPr>
          <p:cNvPr id="6" name="Espace réservé du contenu 5">
            <a:extLst>
              <a:ext uri="{FF2B5EF4-FFF2-40B4-BE49-F238E27FC236}">
                <a16:creationId xmlns:a16="http://schemas.microsoft.com/office/drawing/2014/main" id="{622E1FEF-8D1C-7471-F5A4-F483E23ECB21}"/>
              </a:ext>
            </a:extLst>
          </p:cNvPr>
          <p:cNvSpPr>
            <a:spLocks noGrp="1"/>
          </p:cNvSpPr>
          <p:nvPr>
            <p:ph sz="half" idx="1"/>
          </p:nvPr>
        </p:nvSpPr>
        <p:spPr/>
        <p:txBody>
          <a:bodyPr/>
          <a:lstStyle/>
          <a:p>
            <a:r>
              <a:rPr lang="fr-FR" dirty="0"/>
              <a:t>Les objets dans excel ont des propriétés. Par exemple, Feuil1 est un objet. Propriétés permet également de modifier le champ (Name) afin de lui donner un nom qui parle.</a:t>
            </a:r>
          </a:p>
          <a:p>
            <a:r>
              <a:rPr lang="fr-FR" dirty="0"/>
              <a:t>Remarque : les boutons eux aussi ont des propriétés</a:t>
            </a:r>
          </a:p>
        </p:txBody>
      </p:sp>
      <p:pic>
        <p:nvPicPr>
          <p:cNvPr id="9" name="Espace réservé du contenu 8">
            <a:extLst>
              <a:ext uri="{FF2B5EF4-FFF2-40B4-BE49-F238E27FC236}">
                <a16:creationId xmlns:a16="http://schemas.microsoft.com/office/drawing/2014/main" id="{7397F9C9-4F21-67BC-F303-397A805E39AD}"/>
              </a:ext>
            </a:extLst>
          </p:cNvPr>
          <p:cNvPicPr>
            <a:picLocks noGrp="1" noChangeAspect="1"/>
          </p:cNvPicPr>
          <p:nvPr>
            <p:ph sz="half" idx="2"/>
          </p:nvPr>
        </p:nvPicPr>
        <p:blipFill>
          <a:blip r:embed="rId2"/>
          <a:stretch>
            <a:fillRect/>
          </a:stretch>
        </p:blipFill>
        <p:spPr>
          <a:xfrm>
            <a:off x="6571860" y="1840113"/>
            <a:ext cx="4382280" cy="4322362"/>
          </a:xfrm>
          <a:prstGeom prst="rect">
            <a:avLst/>
          </a:prstGeom>
        </p:spPr>
      </p:pic>
    </p:spTree>
    <p:extLst>
      <p:ext uri="{BB962C8B-B14F-4D97-AF65-F5344CB8AC3E}">
        <p14:creationId xmlns:p14="http://schemas.microsoft.com/office/powerpoint/2010/main" val="11408888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A12D0-982E-7E8F-3287-04691BEC589B}"/>
              </a:ext>
            </a:extLst>
          </p:cNvPr>
          <p:cNvSpPr>
            <a:spLocks noGrp="1"/>
          </p:cNvSpPr>
          <p:nvPr>
            <p:ph type="title"/>
          </p:nvPr>
        </p:nvSpPr>
        <p:spPr/>
        <p:txBody>
          <a:bodyPr/>
          <a:lstStyle/>
          <a:p>
            <a:r>
              <a:rPr lang="fr-FR" dirty="0"/>
              <a:t>Créer une </a:t>
            </a:r>
            <a:r>
              <a:rPr lang="fr-FR" dirty="0" err="1"/>
              <a:t>UserForm</a:t>
            </a:r>
            <a:endParaRPr lang="fr-FR" dirty="0"/>
          </a:p>
        </p:txBody>
      </p:sp>
      <p:sp>
        <p:nvSpPr>
          <p:cNvPr id="3" name="Espace réservé du contenu 2">
            <a:extLst>
              <a:ext uri="{FF2B5EF4-FFF2-40B4-BE49-F238E27FC236}">
                <a16:creationId xmlns:a16="http://schemas.microsoft.com/office/drawing/2014/main" id="{5BE17BA6-B1D2-34F9-F9AF-B906E694273A}"/>
              </a:ext>
            </a:extLst>
          </p:cNvPr>
          <p:cNvSpPr>
            <a:spLocks noGrp="1"/>
          </p:cNvSpPr>
          <p:nvPr>
            <p:ph sz="half" idx="1"/>
          </p:nvPr>
        </p:nvSpPr>
        <p:spPr/>
        <p:txBody>
          <a:bodyPr/>
          <a:lstStyle/>
          <a:p>
            <a:r>
              <a:rPr lang="fr-FR" dirty="0"/>
              <a:t>Exercice : A partir de la boite à outils, placer les éléments suivants</a:t>
            </a:r>
          </a:p>
        </p:txBody>
      </p:sp>
      <p:pic>
        <p:nvPicPr>
          <p:cNvPr id="6" name="Espace réservé du contenu 5">
            <a:extLst>
              <a:ext uri="{FF2B5EF4-FFF2-40B4-BE49-F238E27FC236}">
                <a16:creationId xmlns:a16="http://schemas.microsoft.com/office/drawing/2014/main" id="{05C8792B-AE89-1C5F-57A1-EC5A3E86D6F6}"/>
              </a:ext>
            </a:extLst>
          </p:cNvPr>
          <p:cNvPicPr>
            <a:picLocks noGrp="1" noChangeAspect="1"/>
          </p:cNvPicPr>
          <p:nvPr>
            <p:ph sz="half" idx="2"/>
          </p:nvPr>
        </p:nvPicPr>
        <p:blipFill>
          <a:blip r:embed="rId2"/>
          <a:stretch>
            <a:fillRect/>
          </a:stretch>
        </p:blipFill>
        <p:spPr>
          <a:xfrm>
            <a:off x="6096000" y="2050850"/>
            <a:ext cx="5334000" cy="3900888"/>
          </a:xfrm>
          <a:prstGeom prst="rect">
            <a:avLst/>
          </a:prstGeom>
        </p:spPr>
      </p:pic>
      <p:pic>
        <p:nvPicPr>
          <p:cNvPr id="8" name="Image 7">
            <a:extLst>
              <a:ext uri="{FF2B5EF4-FFF2-40B4-BE49-F238E27FC236}">
                <a16:creationId xmlns:a16="http://schemas.microsoft.com/office/drawing/2014/main" id="{F2C0FE76-C473-AAFD-EBC7-976AAF5CC1D6}"/>
              </a:ext>
            </a:extLst>
          </p:cNvPr>
          <p:cNvPicPr>
            <a:picLocks noChangeAspect="1"/>
          </p:cNvPicPr>
          <p:nvPr/>
        </p:nvPicPr>
        <p:blipFill>
          <a:blip r:embed="rId3"/>
          <a:stretch>
            <a:fillRect/>
          </a:stretch>
        </p:blipFill>
        <p:spPr>
          <a:xfrm>
            <a:off x="896408" y="3117408"/>
            <a:ext cx="4324954" cy="2629267"/>
          </a:xfrm>
          <a:prstGeom prst="rect">
            <a:avLst/>
          </a:prstGeom>
        </p:spPr>
      </p:pic>
      <p:sp>
        <p:nvSpPr>
          <p:cNvPr id="9" name="Flèche : droite 8">
            <a:extLst>
              <a:ext uri="{FF2B5EF4-FFF2-40B4-BE49-F238E27FC236}">
                <a16:creationId xmlns:a16="http://schemas.microsoft.com/office/drawing/2014/main" id="{E2400B03-06FD-C46B-AF83-2B09EE315482}"/>
              </a:ext>
            </a:extLst>
          </p:cNvPr>
          <p:cNvSpPr/>
          <p:nvPr/>
        </p:nvSpPr>
        <p:spPr>
          <a:xfrm>
            <a:off x="5509727" y="3758978"/>
            <a:ext cx="39655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4432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7B2AC-B370-AEEA-1A4B-F5D5B7789E00}"/>
              </a:ext>
            </a:extLst>
          </p:cNvPr>
          <p:cNvSpPr>
            <a:spLocks noGrp="1"/>
          </p:cNvSpPr>
          <p:nvPr>
            <p:ph type="title"/>
          </p:nvPr>
        </p:nvSpPr>
        <p:spPr/>
        <p:txBody>
          <a:bodyPr/>
          <a:lstStyle/>
          <a:p>
            <a:r>
              <a:rPr lang="fr-FR" dirty="0"/>
              <a:t>Propriétés d’un champ </a:t>
            </a:r>
            <a:r>
              <a:rPr lang="fr-FR" dirty="0" err="1"/>
              <a:t>TextBox</a:t>
            </a:r>
            <a:endParaRPr lang="fr-FR" dirty="0"/>
          </a:p>
        </p:txBody>
      </p:sp>
      <p:pic>
        <p:nvPicPr>
          <p:cNvPr id="6" name="Espace réservé du contenu 5">
            <a:extLst>
              <a:ext uri="{FF2B5EF4-FFF2-40B4-BE49-F238E27FC236}">
                <a16:creationId xmlns:a16="http://schemas.microsoft.com/office/drawing/2014/main" id="{412DAB64-EA06-56EF-AC13-32ACFFA10EC7}"/>
              </a:ext>
            </a:extLst>
          </p:cNvPr>
          <p:cNvPicPr>
            <a:picLocks noGrp="1" noChangeAspect="1"/>
          </p:cNvPicPr>
          <p:nvPr>
            <p:ph sz="half" idx="1"/>
          </p:nvPr>
        </p:nvPicPr>
        <p:blipFill>
          <a:blip r:embed="rId2"/>
          <a:stretch>
            <a:fillRect/>
          </a:stretch>
        </p:blipFill>
        <p:spPr>
          <a:xfrm>
            <a:off x="1196901" y="2689063"/>
            <a:ext cx="4725454" cy="3492726"/>
          </a:xfrm>
          <a:prstGeom prst="rect">
            <a:avLst/>
          </a:prstGeom>
        </p:spPr>
      </p:pic>
      <p:pic>
        <p:nvPicPr>
          <p:cNvPr id="8" name="Espace réservé du contenu 7">
            <a:extLst>
              <a:ext uri="{FF2B5EF4-FFF2-40B4-BE49-F238E27FC236}">
                <a16:creationId xmlns:a16="http://schemas.microsoft.com/office/drawing/2014/main" id="{00C1FA62-671E-8F7D-CBE4-CD4CA9DF338C}"/>
              </a:ext>
            </a:extLst>
          </p:cNvPr>
          <p:cNvPicPr>
            <a:picLocks noGrp="1" noChangeAspect="1"/>
          </p:cNvPicPr>
          <p:nvPr>
            <p:ph sz="half" idx="2"/>
          </p:nvPr>
        </p:nvPicPr>
        <p:blipFill>
          <a:blip r:embed="rId3"/>
          <a:stretch>
            <a:fillRect/>
          </a:stretch>
        </p:blipFill>
        <p:spPr>
          <a:xfrm>
            <a:off x="6814457" y="1893841"/>
            <a:ext cx="3897086" cy="4214906"/>
          </a:xfrm>
          <a:prstGeom prst="rect">
            <a:avLst/>
          </a:prstGeom>
        </p:spPr>
      </p:pic>
      <p:cxnSp>
        <p:nvCxnSpPr>
          <p:cNvPr id="10" name="Connecteur droit avec flèche 9">
            <a:extLst>
              <a:ext uri="{FF2B5EF4-FFF2-40B4-BE49-F238E27FC236}">
                <a16:creationId xmlns:a16="http://schemas.microsoft.com/office/drawing/2014/main" id="{17145BD5-0112-DD36-DC5F-B434E5077EBB}"/>
              </a:ext>
            </a:extLst>
          </p:cNvPr>
          <p:cNvCxnSpPr>
            <a:cxnSpLocks/>
          </p:cNvCxnSpPr>
          <p:nvPr/>
        </p:nvCxnSpPr>
        <p:spPr>
          <a:xfrm flipV="1">
            <a:off x="5565710" y="3018453"/>
            <a:ext cx="1096347" cy="303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FF595E1-3AC2-7EFB-2874-C051250EFD8B}"/>
              </a:ext>
            </a:extLst>
          </p:cNvPr>
          <p:cNvSpPr txBox="1"/>
          <p:nvPr/>
        </p:nvSpPr>
        <p:spPr>
          <a:xfrm>
            <a:off x="1196901" y="1728210"/>
            <a:ext cx="5080518" cy="923330"/>
          </a:xfrm>
          <a:prstGeom prst="rect">
            <a:avLst/>
          </a:prstGeom>
          <a:noFill/>
        </p:spPr>
        <p:txBody>
          <a:bodyPr wrap="square" rtlCol="0">
            <a:spAutoFit/>
          </a:bodyPr>
          <a:lstStyle/>
          <a:p>
            <a:r>
              <a:rPr lang="fr-FR" dirty="0"/>
              <a:t>Chaque élément à des propriétés. C’est donc également vrai pour les </a:t>
            </a:r>
            <a:r>
              <a:rPr lang="fr-FR" dirty="0" err="1"/>
              <a:t>TextBox</a:t>
            </a:r>
            <a:r>
              <a:rPr lang="fr-FR" dirty="0"/>
              <a:t>.</a:t>
            </a:r>
            <a:br>
              <a:rPr lang="fr-FR" dirty="0"/>
            </a:br>
            <a:r>
              <a:rPr lang="fr-FR" dirty="0"/>
              <a:t>Nommez les champs comme il faut</a:t>
            </a:r>
          </a:p>
        </p:txBody>
      </p:sp>
    </p:spTree>
    <p:extLst>
      <p:ext uri="{BB962C8B-B14F-4D97-AF65-F5344CB8AC3E}">
        <p14:creationId xmlns:p14="http://schemas.microsoft.com/office/powerpoint/2010/main" val="93804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F36FC-CBD7-4C29-85D8-CF654BC65265}"/>
              </a:ext>
            </a:extLst>
          </p:cNvPr>
          <p:cNvSpPr>
            <a:spLocks noGrp="1"/>
          </p:cNvSpPr>
          <p:nvPr>
            <p:ph type="title"/>
          </p:nvPr>
        </p:nvSpPr>
        <p:spPr/>
        <p:txBody>
          <a:bodyPr>
            <a:normAutofit fontScale="90000"/>
          </a:bodyPr>
          <a:lstStyle/>
          <a:p>
            <a:r>
              <a:rPr lang="fr-FR" dirty="0"/>
              <a:t>Présentation de l’interface – Barre d’état – Fonctions rapides</a:t>
            </a:r>
          </a:p>
        </p:txBody>
      </p:sp>
      <p:sp>
        <p:nvSpPr>
          <p:cNvPr id="3" name="Espace réservé du contenu 2">
            <a:extLst>
              <a:ext uri="{FF2B5EF4-FFF2-40B4-BE49-F238E27FC236}">
                <a16:creationId xmlns:a16="http://schemas.microsoft.com/office/drawing/2014/main" id="{810229A7-D664-4409-B0D2-6F25DD4A11A7}"/>
              </a:ext>
            </a:extLst>
          </p:cNvPr>
          <p:cNvSpPr>
            <a:spLocks noGrp="1"/>
          </p:cNvSpPr>
          <p:nvPr>
            <p:ph idx="1"/>
          </p:nvPr>
        </p:nvSpPr>
        <p:spPr/>
        <p:txBody>
          <a:bodyPr/>
          <a:lstStyle/>
          <a:p>
            <a:r>
              <a:rPr lang="fr-FR" dirty="0"/>
              <a:t>Exercice : ajouter quelques données sur la feuille de calcul par défaut (exemple : 1, 2, 3, 4, 5, 6)</a:t>
            </a:r>
          </a:p>
          <a:p>
            <a:r>
              <a:rPr lang="fr-FR" dirty="0"/>
              <a:t>Afficher, depuis la barre des taches,</a:t>
            </a:r>
          </a:p>
          <a:p>
            <a:pPr lvl="1"/>
            <a:r>
              <a:rPr lang="fr-FR" dirty="0"/>
              <a:t>le minimum,</a:t>
            </a:r>
          </a:p>
          <a:p>
            <a:pPr lvl="1"/>
            <a:r>
              <a:rPr lang="fr-FR" dirty="0"/>
              <a:t>le maximum,</a:t>
            </a:r>
          </a:p>
          <a:p>
            <a:pPr lvl="1"/>
            <a:r>
              <a:rPr lang="fr-FR" dirty="0"/>
              <a:t>la moyenne</a:t>
            </a:r>
          </a:p>
          <a:p>
            <a:pPr lvl="1"/>
            <a:r>
              <a:rPr lang="fr-FR" dirty="0"/>
              <a:t>et le nombre de cellules non vides</a:t>
            </a:r>
          </a:p>
        </p:txBody>
      </p:sp>
    </p:spTree>
    <p:extLst>
      <p:ext uri="{BB962C8B-B14F-4D97-AF65-F5344CB8AC3E}">
        <p14:creationId xmlns:p14="http://schemas.microsoft.com/office/powerpoint/2010/main" val="5781226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66906-767D-ACF4-59F3-A5B6BDE7AA5C}"/>
              </a:ext>
            </a:extLst>
          </p:cNvPr>
          <p:cNvSpPr>
            <a:spLocks noGrp="1"/>
          </p:cNvSpPr>
          <p:nvPr>
            <p:ph type="title"/>
          </p:nvPr>
        </p:nvSpPr>
        <p:spPr/>
        <p:txBody>
          <a:bodyPr/>
          <a:lstStyle/>
          <a:p>
            <a:r>
              <a:rPr lang="fr-FR" dirty="0"/>
              <a:t>Propriétés d’un champ </a:t>
            </a:r>
            <a:r>
              <a:rPr lang="fr-FR" dirty="0" err="1"/>
              <a:t>CommandButton</a:t>
            </a:r>
            <a:endParaRPr lang="fr-FR" dirty="0"/>
          </a:p>
        </p:txBody>
      </p:sp>
      <p:pic>
        <p:nvPicPr>
          <p:cNvPr id="6" name="Espace réservé du contenu 5">
            <a:extLst>
              <a:ext uri="{FF2B5EF4-FFF2-40B4-BE49-F238E27FC236}">
                <a16:creationId xmlns:a16="http://schemas.microsoft.com/office/drawing/2014/main" id="{78757CB0-F0C9-E10C-B7CA-5540525CFD49}"/>
              </a:ext>
            </a:extLst>
          </p:cNvPr>
          <p:cNvPicPr>
            <a:picLocks noGrp="1" noChangeAspect="1"/>
          </p:cNvPicPr>
          <p:nvPr>
            <p:ph sz="half" idx="1"/>
          </p:nvPr>
        </p:nvPicPr>
        <p:blipFill>
          <a:blip r:embed="rId2"/>
          <a:stretch>
            <a:fillRect/>
          </a:stretch>
        </p:blipFill>
        <p:spPr>
          <a:xfrm>
            <a:off x="869703" y="2146042"/>
            <a:ext cx="5118594" cy="3710504"/>
          </a:xfrm>
          <a:prstGeom prst="rect">
            <a:avLst/>
          </a:prstGeom>
        </p:spPr>
      </p:pic>
      <p:sp>
        <p:nvSpPr>
          <p:cNvPr id="4" name="Espace réservé du contenu 3">
            <a:extLst>
              <a:ext uri="{FF2B5EF4-FFF2-40B4-BE49-F238E27FC236}">
                <a16:creationId xmlns:a16="http://schemas.microsoft.com/office/drawing/2014/main" id="{BACE32B3-34A9-1292-BF96-9EA692D4EA7D}"/>
              </a:ext>
            </a:extLst>
          </p:cNvPr>
          <p:cNvSpPr>
            <a:spLocks noGrp="1"/>
          </p:cNvSpPr>
          <p:nvPr>
            <p:ph sz="half" idx="2"/>
          </p:nvPr>
        </p:nvSpPr>
        <p:spPr/>
        <p:txBody>
          <a:bodyPr/>
          <a:lstStyle/>
          <a:p>
            <a:r>
              <a:rPr lang="fr-FR" dirty="0"/>
              <a:t>De même pour le bouton « Ajouter un client »</a:t>
            </a:r>
          </a:p>
        </p:txBody>
      </p:sp>
      <p:pic>
        <p:nvPicPr>
          <p:cNvPr id="10" name="Image 9">
            <a:extLst>
              <a:ext uri="{FF2B5EF4-FFF2-40B4-BE49-F238E27FC236}">
                <a16:creationId xmlns:a16="http://schemas.microsoft.com/office/drawing/2014/main" id="{970DF831-888C-8FA1-1AAD-B90EFC80A852}"/>
              </a:ext>
            </a:extLst>
          </p:cNvPr>
          <p:cNvPicPr>
            <a:picLocks noChangeAspect="1"/>
          </p:cNvPicPr>
          <p:nvPr/>
        </p:nvPicPr>
        <p:blipFill>
          <a:blip r:embed="rId3"/>
          <a:stretch>
            <a:fillRect/>
          </a:stretch>
        </p:blipFill>
        <p:spPr>
          <a:xfrm>
            <a:off x="6585461" y="2793615"/>
            <a:ext cx="4681254" cy="3062931"/>
          </a:xfrm>
          <a:prstGeom prst="rect">
            <a:avLst/>
          </a:prstGeom>
        </p:spPr>
      </p:pic>
    </p:spTree>
    <p:extLst>
      <p:ext uri="{BB962C8B-B14F-4D97-AF65-F5344CB8AC3E}">
        <p14:creationId xmlns:p14="http://schemas.microsoft.com/office/powerpoint/2010/main" val="19073694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B7F6A94-5C44-431A-1FEA-43BE8BA16B64}"/>
              </a:ext>
            </a:extLst>
          </p:cNvPr>
          <p:cNvSpPr>
            <a:spLocks noGrp="1"/>
          </p:cNvSpPr>
          <p:nvPr>
            <p:ph type="title"/>
          </p:nvPr>
        </p:nvSpPr>
        <p:spPr/>
        <p:txBody>
          <a:bodyPr/>
          <a:lstStyle/>
          <a:p>
            <a:r>
              <a:rPr lang="fr-FR" dirty="0"/>
              <a:t>Code derrière le bouton</a:t>
            </a:r>
          </a:p>
        </p:txBody>
      </p:sp>
      <p:sp>
        <p:nvSpPr>
          <p:cNvPr id="6" name="Espace réservé du contenu 5">
            <a:extLst>
              <a:ext uri="{FF2B5EF4-FFF2-40B4-BE49-F238E27FC236}">
                <a16:creationId xmlns:a16="http://schemas.microsoft.com/office/drawing/2014/main" id="{86F7A845-7DB1-BDA1-73AA-ADC8EAF83D97}"/>
              </a:ext>
            </a:extLst>
          </p:cNvPr>
          <p:cNvSpPr>
            <a:spLocks noGrp="1"/>
          </p:cNvSpPr>
          <p:nvPr>
            <p:ph idx="1"/>
          </p:nvPr>
        </p:nvSpPr>
        <p:spPr>
          <a:xfrm>
            <a:off x="838200" y="1825625"/>
            <a:ext cx="10515600" cy="2513110"/>
          </a:xfrm>
        </p:spPr>
        <p:txBody>
          <a:bodyPr/>
          <a:lstStyle/>
          <a:p>
            <a:r>
              <a:rPr lang="fr-FR" dirty="0" err="1"/>
              <a:t>Unload</a:t>
            </a:r>
            <a:r>
              <a:rPr lang="fr-FR" dirty="0"/>
              <a:t> Me permet de fermer la fenêtre.</a:t>
            </a:r>
          </a:p>
          <a:p>
            <a:r>
              <a:rPr lang="fr-FR" dirty="0"/>
              <a:t>Dans le code suivant</a:t>
            </a:r>
          </a:p>
          <a:p>
            <a:pPr lvl="1"/>
            <a:r>
              <a:rPr lang="fr-FR" dirty="0"/>
              <a:t>on appelle une méthode </a:t>
            </a:r>
            <a:r>
              <a:rPr lang="fr-FR" dirty="0" err="1"/>
              <a:t>inserer_client</a:t>
            </a:r>
            <a:r>
              <a:rPr lang="fr-FR" dirty="0"/>
              <a:t> de la Feuil6</a:t>
            </a:r>
          </a:p>
          <a:p>
            <a:pPr lvl="2"/>
            <a:r>
              <a:rPr lang="fr-FR" dirty="0"/>
              <a:t>« </a:t>
            </a:r>
            <a:r>
              <a:rPr lang="fr-FR" dirty="0" err="1"/>
              <a:t>nom_client</a:t>
            </a:r>
            <a:r>
              <a:rPr lang="fr-FR" dirty="0"/>
              <a:t> » correspond au nom du champs donné dans la fenêtre propriétés.</a:t>
            </a:r>
          </a:p>
          <a:p>
            <a:pPr lvl="3"/>
            <a:r>
              <a:rPr lang="fr-FR" dirty="0"/>
              <a:t>.Value() permet d’accéder à la valeur saisie.</a:t>
            </a:r>
          </a:p>
          <a:p>
            <a:pPr lvl="1"/>
            <a:r>
              <a:rPr lang="fr-FR" dirty="0" err="1"/>
              <a:t>Unload</a:t>
            </a:r>
            <a:r>
              <a:rPr lang="fr-FR" dirty="0"/>
              <a:t> Me permet de fermer la fenêtre</a:t>
            </a:r>
          </a:p>
          <a:p>
            <a:endParaRPr lang="fr-FR" dirty="0"/>
          </a:p>
        </p:txBody>
      </p:sp>
      <p:pic>
        <p:nvPicPr>
          <p:cNvPr id="8" name="Image 7">
            <a:extLst>
              <a:ext uri="{FF2B5EF4-FFF2-40B4-BE49-F238E27FC236}">
                <a16:creationId xmlns:a16="http://schemas.microsoft.com/office/drawing/2014/main" id="{6F6FC56B-3A9B-E57E-4542-CD5386B265F3}"/>
              </a:ext>
            </a:extLst>
          </p:cNvPr>
          <p:cNvPicPr>
            <a:picLocks noChangeAspect="1"/>
          </p:cNvPicPr>
          <p:nvPr/>
        </p:nvPicPr>
        <p:blipFill>
          <a:blip r:embed="rId2"/>
          <a:stretch>
            <a:fillRect/>
          </a:stretch>
        </p:blipFill>
        <p:spPr>
          <a:xfrm>
            <a:off x="838200" y="4616657"/>
            <a:ext cx="10759260" cy="1308379"/>
          </a:xfrm>
          <a:prstGeom prst="rect">
            <a:avLst/>
          </a:prstGeom>
        </p:spPr>
      </p:pic>
    </p:spTree>
    <p:extLst>
      <p:ext uri="{BB962C8B-B14F-4D97-AF65-F5344CB8AC3E}">
        <p14:creationId xmlns:p14="http://schemas.microsoft.com/office/powerpoint/2010/main" val="5893844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0BBFFC-A907-6550-5351-23825972B9E6}"/>
              </a:ext>
            </a:extLst>
          </p:cNvPr>
          <p:cNvSpPr>
            <a:spLocks noGrp="1"/>
          </p:cNvSpPr>
          <p:nvPr>
            <p:ph type="title"/>
          </p:nvPr>
        </p:nvSpPr>
        <p:spPr/>
        <p:txBody>
          <a:bodyPr/>
          <a:lstStyle/>
          <a:p>
            <a:r>
              <a:rPr lang="fr-FR" dirty="0"/>
              <a:t>Accès au code du bouton</a:t>
            </a:r>
          </a:p>
        </p:txBody>
      </p:sp>
      <p:pic>
        <p:nvPicPr>
          <p:cNvPr id="6" name="Espace réservé du contenu 5">
            <a:extLst>
              <a:ext uri="{FF2B5EF4-FFF2-40B4-BE49-F238E27FC236}">
                <a16:creationId xmlns:a16="http://schemas.microsoft.com/office/drawing/2014/main" id="{5C265D11-381C-9433-CD4A-A6E2C6AF97E4}"/>
              </a:ext>
            </a:extLst>
          </p:cNvPr>
          <p:cNvPicPr>
            <a:picLocks noGrp="1" noChangeAspect="1"/>
          </p:cNvPicPr>
          <p:nvPr>
            <p:ph sz="half" idx="1"/>
          </p:nvPr>
        </p:nvPicPr>
        <p:blipFill>
          <a:blip r:embed="rId2"/>
          <a:stretch>
            <a:fillRect/>
          </a:stretch>
        </p:blipFill>
        <p:spPr>
          <a:xfrm>
            <a:off x="869249" y="2141377"/>
            <a:ext cx="5119502" cy="3719834"/>
          </a:xfrm>
          <a:prstGeom prst="rect">
            <a:avLst/>
          </a:prstGeom>
        </p:spPr>
      </p:pic>
      <p:pic>
        <p:nvPicPr>
          <p:cNvPr id="10" name="Espace réservé du contenu 9">
            <a:extLst>
              <a:ext uri="{FF2B5EF4-FFF2-40B4-BE49-F238E27FC236}">
                <a16:creationId xmlns:a16="http://schemas.microsoft.com/office/drawing/2014/main" id="{071C128D-1376-EA37-4298-2CD1B14BF3B5}"/>
              </a:ext>
            </a:extLst>
          </p:cNvPr>
          <p:cNvPicPr>
            <a:picLocks noGrp="1" noChangeAspect="1"/>
          </p:cNvPicPr>
          <p:nvPr>
            <p:ph sz="half" idx="2"/>
          </p:nvPr>
        </p:nvPicPr>
        <p:blipFill>
          <a:blip r:embed="rId3"/>
          <a:stretch>
            <a:fillRect/>
          </a:stretch>
        </p:blipFill>
        <p:spPr>
          <a:xfrm>
            <a:off x="6431868" y="2856706"/>
            <a:ext cx="4578290" cy="901992"/>
          </a:xfrm>
          <a:prstGeom prst="rect">
            <a:avLst/>
          </a:prstGeom>
        </p:spPr>
      </p:pic>
      <p:cxnSp>
        <p:nvCxnSpPr>
          <p:cNvPr id="12" name="Connecteur droit avec flèche 11">
            <a:extLst>
              <a:ext uri="{FF2B5EF4-FFF2-40B4-BE49-F238E27FC236}">
                <a16:creationId xmlns:a16="http://schemas.microsoft.com/office/drawing/2014/main" id="{AEDE38A0-9202-E5F1-AEEA-AC04F2FE4C46}"/>
              </a:ext>
            </a:extLst>
          </p:cNvPr>
          <p:cNvCxnSpPr>
            <a:cxnSpLocks/>
            <a:endCxn id="10" idx="1"/>
          </p:cNvCxnSpPr>
          <p:nvPr/>
        </p:nvCxnSpPr>
        <p:spPr>
          <a:xfrm flipV="1">
            <a:off x="3909527" y="3307702"/>
            <a:ext cx="2522341" cy="1875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14E81E44-2B2A-9236-A6E1-C52376C02012}"/>
              </a:ext>
            </a:extLst>
          </p:cNvPr>
          <p:cNvSpPr txBox="1"/>
          <p:nvPr/>
        </p:nvSpPr>
        <p:spPr>
          <a:xfrm>
            <a:off x="6378148" y="2379306"/>
            <a:ext cx="4769704" cy="369332"/>
          </a:xfrm>
          <a:prstGeom prst="rect">
            <a:avLst/>
          </a:prstGeom>
          <a:noFill/>
        </p:spPr>
        <p:txBody>
          <a:bodyPr wrap="none" rtlCol="0">
            <a:spAutoFit/>
          </a:bodyPr>
          <a:lstStyle/>
          <a:p>
            <a:r>
              <a:rPr lang="fr-FR" dirty="0"/>
              <a:t>Accès au code par un double clique sur l’élément</a:t>
            </a:r>
          </a:p>
        </p:txBody>
      </p:sp>
      <p:sp>
        <p:nvSpPr>
          <p:cNvPr id="18" name="ZoneTexte 17">
            <a:extLst>
              <a:ext uri="{FF2B5EF4-FFF2-40B4-BE49-F238E27FC236}">
                <a16:creationId xmlns:a16="http://schemas.microsoft.com/office/drawing/2014/main" id="{03F7CB9C-7C7E-CBA5-FFE2-FCA670429CBE}"/>
              </a:ext>
            </a:extLst>
          </p:cNvPr>
          <p:cNvSpPr txBox="1"/>
          <p:nvPr/>
        </p:nvSpPr>
        <p:spPr>
          <a:xfrm>
            <a:off x="6431868" y="3866766"/>
            <a:ext cx="5014530" cy="2308324"/>
          </a:xfrm>
          <a:prstGeom prst="rect">
            <a:avLst/>
          </a:prstGeom>
          <a:noFill/>
        </p:spPr>
        <p:txBody>
          <a:bodyPr wrap="square" rtlCol="0">
            <a:spAutoFit/>
          </a:bodyPr>
          <a:lstStyle/>
          <a:p>
            <a:r>
              <a:rPr lang="fr-FR" dirty="0"/>
              <a:t>« </a:t>
            </a:r>
            <a:r>
              <a:rPr lang="fr-FR" dirty="0" err="1"/>
              <a:t>bouton_ajouter_client</a:t>
            </a:r>
            <a:r>
              <a:rPr lang="fr-FR" dirty="0"/>
              <a:t> » correspond au nom donné dans les propriétés.</a:t>
            </a:r>
          </a:p>
          <a:p>
            <a:r>
              <a:rPr lang="fr-FR" dirty="0"/>
              <a:t>« _Click » correspond à l’évènement</a:t>
            </a:r>
            <a:br>
              <a:rPr lang="fr-FR" dirty="0"/>
            </a:br>
            <a:r>
              <a:rPr lang="fr-FR" dirty="0">
                <a:sym typeface="Wingdings" panose="05000000000000000000" pitchFamily="2" charset="2"/>
              </a:rPr>
              <a:t> </a:t>
            </a:r>
            <a:r>
              <a:rPr lang="fr-FR" dirty="0" err="1">
                <a:sym typeface="Wingdings" panose="05000000000000000000" pitchFamily="2" charset="2"/>
              </a:rPr>
              <a:t>bouton_ajouter_client_Click</a:t>
            </a:r>
            <a:r>
              <a:rPr lang="fr-FR" dirty="0">
                <a:sym typeface="Wingdings" panose="05000000000000000000" pitchFamily="2" charset="2"/>
              </a:rPr>
              <a:t>() est le nom de la fonction ou méthode.</a:t>
            </a:r>
            <a:br>
              <a:rPr lang="fr-FR" dirty="0">
                <a:sym typeface="Wingdings" panose="05000000000000000000" pitchFamily="2" charset="2"/>
              </a:rPr>
            </a:br>
            <a:r>
              <a:rPr lang="fr-FR" dirty="0" err="1">
                <a:sym typeface="Wingdings" panose="05000000000000000000" pitchFamily="2" charset="2"/>
              </a:rPr>
              <a:t>Sub</a:t>
            </a:r>
            <a:r>
              <a:rPr lang="fr-FR" dirty="0">
                <a:sym typeface="Wingdings" panose="05000000000000000000" pitchFamily="2" charset="2"/>
              </a:rPr>
              <a:t> veut dire </a:t>
            </a:r>
            <a:r>
              <a:rPr lang="fr-FR" dirty="0" err="1">
                <a:sym typeface="Wingdings" panose="05000000000000000000" pitchFamily="2" charset="2"/>
              </a:rPr>
              <a:t>subfonction</a:t>
            </a:r>
            <a:r>
              <a:rPr lang="fr-FR" dirty="0">
                <a:sym typeface="Wingdings" panose="05000000000000000000" pitchFamily="2" charset="2"/>
              </a:rPr>
              <a:t>.</a:t>
            </a:r>
            <a:br>
              <a:rPr lang="fr-FR" dirty="0">
                <a:sym typeface="Wingdings" panose="05000000000000000000" pitchFamily="2" charset="2"/>
              </a:rPr>
            </a:br>
            <a:r>
              <a:rPr lang="fr-FR" dirty="0">
                <a:sym typeface="Wingdings" panose="05000000000000000000" pitchFamily="2" charset="2"/>
              </a:rPr>
              <a:t>Pour en savoir plus sur « </a:t>
            </a:r>
            <a:r>
              <a:rPr lang="fr-FR" dirty="0" err="1">
                <a:sym typeface="Wingdings" panose="05000000000000000000" pitchFamily="2" charset="2"/>
              </a:rPr>
              <a:t>Private</a:t>
            </a:r>
            <a:r>
              <a:rPr lang="fr-FR" dirty="0">
                <a:sym typeface="Wingdings" panose="05000000000000000000" pitchFamily="2" charset="2"/>
              </a:rPr>
              <a:t> », veuillez-consulter le cours sur </a:t>
            </a:r>
            <a:r>
              <a:rPr lang="fr-FR" dirty="0" err="1">
                <a:sym typeface="Wingdings" panose="05000000000000000000" pitchFamily="2" charset="2"/>
              </a:rPr>
              <a:t>OpenClassroom</a:t>
            </a:r>
            <a:r>
              <a:rPr lang="fr-FR" dirty="0">
                <a:sym typeface="Wingdings" panose="05000000000000000000" pitchFamily="2" charset="2"/>
              </a:rPr>
              <a:t> sur les Objets</a:t>
            </a:r>
            <a:endParaRPr lang="fr-FR" dirty="0"/>
          </a:p>
        </p:txBody>
      </p:sp>
    </p:spTree>
    <p:extLst>
      <p:ext uri="{BB962C8B-B14F-4D97-AF65-F5344CB8AC3E}">
        <p14:creationId xmlns:p14="http://schemas.microsoft.com/office/powerpoint/2010/main" val="33457129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10AC4EC-BA77-D718-2B7A-A6F7F8B7F5D2}"/>
              </a:ext>
            </a:extLst>
          </p:cNvPr>
          <p:cNvSpPr>
            <a:spLocks noGrp="1"/>
          </p:cNvSpPr>
          <p:nvPr>
            <p:ph type="title"/>
          </p:nvPr>
        </p:nvSpPr>
        <p:spPr/>
        <p:txBody>
          <a:bodyPr/>
          <a:lstStyle/>
          <a:p>
            <a:r>
              <a:rPr lang="fr-FR" dirty="0"/>
              <a:t>Compléter le fichier : Formation Excel </a:t>
            </a:r>
            <a:r>
              <a:rPr lang="fr-FR" dirty="0" err="1"/>
              <a:t>Ecam</a:t>
            </a:r>
            <a:endParaRPr lang="fr-FR" dirty="0"/>
          </a:p>
        </p:txBody>
      </p:sp>
      <p:sp>
        <p:nvSpPr>
          <p:cNvPr id="6" name="Espace réservé du contenu 5">
            <a:extLst>
              <a:ext uri="{FF2B5EF4-FFF2-40B4-BE49-F238E27FC236}">
                <a16:creationId xmlns:a16="http://schemas.microsoft.com/office/drawing/2014/main" id="{E5521FC1-BE69-B577-C504-9997DE65D49D}"/>
              </a:ext>
            </a:extLst>
          </p:cNvPr>
          <p:cNvSpPr>
            <a:spLocks noGrp="1"/>
          </p:cNvSpPr>
          <p:nvPr>
            <p:ph idx="1"/>
          </p:nvPr>
        </p:nvSpPr>
        <p:spPr/>
        <p:txBody>
          <a:bodyPr/>
          <a:lstStyle/>
          <a:p>
            <a:r>
              <a:rPr lang="fr-FR" dirty="0"/>
              <a:t>Le fichier que vous aller télécharger n’a pas été réalisé sur votre poste.</a:t>
            </a:r>
          </a:p>
          <a:p>
            <a:pPr lvl="1"/>
            <a:r>
              <a:rPr lang="fr-FR" dirty="0"/>
              <a:t>Cliquez droit sur le fichier Excel télécharger. « Débloquer le fichier Excel »</a:t>
            </a:r>
          </a:p>
          <a:p>
            <a:pPr lvl="1"/>
            <a:r>
              <a:rPr lang="fr-FR" dirty="0"/>
              <a:t>Ensuite, vous pouvez l’ouvrir puis activer le contenu.</a:t>
            </a:r>
          </a:p>
          <a:p>
            <a:pPr lvl="1"/>
            <a:r>
              <a:rPr lang="fr-FR" dirty="0"/>
              <a:t>Compléter le fichier en ajouter les </a:t>
            </a:r>
            <a:r>
              <a:rPr lang="fr-FR" dirty="0" err="1"/>
              <a:t>UserForm</a:t>
            </a:r>
            <a:r>
              <a:rPr lang="fr-FR" dirty="0"/>
              <a:t>, les méthodes, les boutons d’accès aux </a:t>
            </a:r>
            <a:r>
              <a:rPr lang="fr-FR" dirty="0" err="1"/>
              <a:t>UserForm</a:t>
            </a:r>
            <a:r>
              <a:rPr lang="fr-FR"/>
              <a:t>.</a:t>
            </a:r>
            <a:endParaRPr lang="fr-FR" dirty="0"/>
          </a:p>
        </p:txBody>
      </p:sp>
    </p:spTree>
    <p:extLst>
      <p:ext uri="{BB962C8B-B14F-4D97-AF65-F5344CB8AC3E}">
        <p14:creationId xmlns:p14="http://schemas.microsoft.com/office/powerpoint/2010/main" val="16626325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84308-9F05-48E1-B3F4-56CDB5815591}"/>
              </a:ext>
            </a:extLst>
          </p:cNvPr>
          <p:cNvSpPr>
            <a:spLocks noGrp="1"/>
          </p:cNvSpPr>
          <p:nvPr>
            <p:ph type="title"/>
          </p:nvPr>
        </p:nvSpPr>
        <p:spPr/>
        <p:txBody>
          <a:bodyPr/>
          <a:lstStyle/>
          <a:p>
            <a:r>
              <a:rPr lang="fr-FR" dirty="0" err="1"/>
              <a:t>Debug.Print</a:t>
            </a:r>
            <a:r>
              <a:rPr lang="fr-FR" dirty="0"/>
              <a:t> et fenêtre d’exécution</a:t>
            </a:r>
          </a:p>
        </p:txBody>
      </p:sp>
      <p:sp>
        <p:nvSpPr>
          <p:cNvPr id="3" name="Espace réservé du contenu 2">
            <a:extLst>
              <a:ext uri="{FF2B5EF4-FFF2-40B4-BE49-F238E27FC236}">
                <a16:creationId xmlns:a16="http://schemas.microsoft.com/office/drawing/2014/main" id="{8EE66BCA-B553-4EE6-AF1D-886106EEEA6B}"/>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4694493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072313A-7241-408D-BB9F-904750508BEF}"/>
              </a:ext>
            </a:extLst>
          </p:cNvPr>
          <p:cNvSpPr>
            <a:spLocks noGrp="1"/>
          </p:cNvSpPr>
          <p:nvPr>
            <p:ph type="title"/>
          </p:nvPr>
        </p:nvSpPr>
        <p:spPr/>
        <p:txBody>
          <a:bodyPr/>
          <a:lstStyle/>
          <a:p>
            <a:r>
              <a:rPr lang="fr-FR" dirty="0"/>
              <a:t>Exercice 1</a:t>
            </a:r>
          </a:p>
        </p:txBody>
      </p:sp>
      <p:sp>
        <p:nvSpPr>
          <p:cNvPr id="6" name="Espace réservé du contenu 5">
            <a:extLst>
              <a:ext uri="{FF2B5EF4-FFF2-40B4-BE49-F238E27FC236}">
                <a16:creationId xmlns:a16="http://schemas.microsoft.com/office/drawing/2014/main" id="{3A3E7659-6C2F-4A4C-90D8-811C4FB18AF5}"/>
              </a:ext>
            </a:extLst>
          </p:cNvPr>
          <p:cNvSpPr>
            <a:spLocks noGrp="1"/>
          </p:cNvSpPr>
          <p:nvPr>
            <p:ph idx="1"/>
          </p:nvPr>
        </p:nvSpPr>
        <p:spPr/>
        <p:txBody>
          <a:bodyPr/>
          <a:lstStyle/>
          <a:p>
            <a:r>
              <a:rPr lang="fr-FR" dirty="0"/>
              <a:t>Balayer les cellules d'un fichier </a:t>
            </a:r>
            <a:r>
              <a:rPr lang="fr-FR" dirty="0" err="1"/>
              <a:t>excel</a:t>
            </a:r>
            <a:r>
              <a:rPr lang="fr-FR" dirty="0"/>
              <a:t> afin de modifier la couleur de fond des cellules.</a:t>
            </a:r>
          </a:p>
          <a:p>
            <a:endParaRPr lang="fr-FR" dirty="0"/>
          </a:p>
          <a:p>
            <a:r>
              <a:rPr lang="fr-FR" dirty="0"/>
              <a:t>Prérequis :</a:t>
            </a:r>
          </a:p>
          <a:p>
            <a:r>
              <a:rPr lang="fr-FR" dirty="0"/>
              <a:t> - Accéder à une cellule </a:t>
            </a:r>
            <a:r>
              <a:rPr lang="fr-FR" dirty="0" err="1"/>
              <a:t>excel</a:t>
            </a:r>
            <a:endParaRPr lang="fr-FR" dirty="0"/>
          </a:p>
          <a:p>
            <a:r>
              <a:rPr lang="fr-FR" dirty="0"/>
              <a:t> - Créer une macro pour découvrir comment on change le fond d'une cellule </a:t>
            </a:r>
            <a:r>
              <a:rPr lang="fr-FR" dirty="0" err="1"/>
              <a:t>excel</a:t>
            </a:r>
            <a:endParaRPr lang="fr-FR" dirty="0"/>
          </a:p>
          <a:p>
            <a:r>
              <a:rPr lang="fr-FR" dirty="0"/>
              <a:t> - Créer une boucle "for"</a:t>
            </a:r>
          </a:p>
        </p:txBody>
      </p:sp>
    </p:spTree>
    <p:extLst>
      <p:ext uri="{BB962C8B-B14F-4D97-AF65-F5344CB8AC3E}">
        <p14:creationId xmlns:p14="http://schemas.microsoft.com/office/powerpoint/2010/main" val="32279343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E2923-7539-421D-8EA2-6F0383D23C6A}"/>
              </a:ext>
            </a:extLst>
          </p:cNvPr>
          <p:cNvSpPr>
            <a:spLocks noGrp="1"/>
          </p:cNvSpPr>
          <p:nvPr>
            <p:ph type="title"/>
          </p:nvPr>
        </p:nvSpPr>
        <p:spPr/>
        <p:txBody>
          <a:bodyPr/>
          <a:lstStyle/>
          <a:p>
            <a:r>
              <a:rPr lang="fr-FR" dirty="0"/>
              <a:t>Exercice 2</a:t>
            </a:r>
          </a:p>
        </p:txBody>
      </p:sp>
      <p:sp>
        <p:nvSpPr>
          <p:cNvPr id="3" name="Espace réservé du contenu 2">
            <a:extLst>
              <a:ext uri="{FF2B5EF4-FFF2-40B4-BE49-F238E27FC236}">
                <a16:creationId xmlns:a16="http://schemas.microsoft.com/office/drawing/2014/main" id="{949E29DE-AE26-4E4F-AB2F-551492C90F3A}"/>
              </a:ext>
            </a:extLst>
          </p:cNvPr>
          <p:cNvSpPr>
            <a:spLocks noGrp="1"/>
          </p:cNvSpPr>
          <p:nvPr>
            <p:ph idx="1"/>
          </p:nvPr>
        </p:nvSpPr>
        <p:spPr/>
        <p:txBody>
          <a:bodyPr/>
          <a:lstStyle/>
          <a:p>
            <a:pPr marL="0" indent="0">
              <a:buNone/>
            </a:pPr>
            <a:r>
              <a:rPr lang="fr-FR" dirty="0"/>
              <a:t>Ajouter 1 à chaque valeur de cellule </a:t>
            </a:r>
            <a:r>
              <a:rPr lang="fr-FR" dirty="0" err="1"/>
              <a:t>excel</a:t>
            </a:r>
            <a:endParaRPr lang="fr-FR" dirty="0"/>
          </a:p>
          <a:p>
            <a:endParaRPr lang="fr-FR" dirty="0"/>
          </a:p>
          <a:p>
            <a:r>
              <a:rPr lang="fr-FR" dirty="0"/>
              <a:t>Prérequis :</a:t>
            </a:r>
          </a:p>
          <a:p>
            <a:r>
              <a:rPr lang="fr-FR" dirty="0"/>
              <a:t> - accéder à une cellule </a:t>
            </a:r>
            <a:r>
              <a:rPr lang="fr-FR" dirty="0" err="1"/>
              <a:t>excel</a:t>
            </a:r>
            <a:endParaRPr lang="fr-FR" dirty="0"/>
          </a:p>
          <a:p>
            <a:r>
              <a:rPr lang="fr-FR" dirty="0"/>
              <a:t> - accéder à la valeur d'une cellule et écrire un résultat dans la valeur d'une cellule</a:t>
            </a:r>
          </a:p>
          <a:p>
            <a:r>
              <a:rPr lang="fr-FR" dirty="0"/>
              <a:t> - Créer une boucle "for"</a:t>
            </a:r>
          </a:p>
        </p:txBody>
      </p:sp>
    </p:spTree>
    <p:extLst>
      <p:ext uri="{BB962C8B-B14F-4D97-AF65-F5344CB8AC3E}">
        <p14:creationId xmlns:p14="http://schemas.microsoft.com/office/powerpoint/2010/main" val="30767868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5DB07-3EC4-4E52-A6BD-E54BE192B8A0}"/>
              </a:ext>
            </a:extLst>
          </p:cNvPr>
          <p:cNvSpPr>
            <a:spLocks noGrp="1"/>
          </p:cNvSpPr>
          <p:nvPr>
            <p:ph type="title"/>
          </p:nvPr>
        </p:nvSpPr>
        <p:spPr/>
        <p:txBody>
          <a:bodyPr/>
          <a:lstStyle/>
          <a:p>
            <a:r>
              <a:rPr lang="fr-FR" dirty="0"/>
              <a:t>Exercice 3</a:t>
            </a:r>
          </a:p>
        </p:txBody>
      </p:sp>
      <p:sp>
        <p:nvSpPr>
          <p:cNvPr id="3" name="Espace réservé du contenu 2">
            <a:extLst>
              <a:ext uri="{FF2B5EF4-FFF2-40B4-BE49-F238E27FC236}">
                <a16:creationId xmlns:a16="http://schemas.microsoft.com/office/drawing/2014/main" id="{62E49521-F3DF-46B0-8AC6-6A62BF9EE122}"/>
              </a:ext>
            </a:extLst>
          </p:cNvPr>
          <p:cNvSpPr>
            <a:spLocks noGrp="1"/>
          </p:cNvSpPr>
          <p:nvPr>
            <p:ph idx="1"/>
          </p:nvPr>
        </p:nvSpPr>
        <p:spPr/>
        <p:txBody>
          <a:bodyPr>
            <a:normAutofit fontScale="85000" lnSpcReduction="10000"/>
          </a:bodyPr>
          <a:lstStyle/>
          <a:p>
            <a:r>
              <a:rPr lang="fr-FR" dirty="0"/>
              <a:t>Réitérer les deux premiers exercices avec une boucle </a:t>
            </a:r>
            <a:r>
              <a:rPr lang="fr-FR" dirty="0" err="1"/>
              <a:t>while</a:t>
            </a:r>
            <a:r>
              <a:rPr lang="fr-FR" dirty="0"/>
              <a:t> avec la condition non vide.</a:t>
            </a:r>
          </a:p>
          <a:p>
            <a:r>
              <a:rPr lang="fr-FR" dirty="0"/>
              <a:t>Pour cela, on part d'un fichier </a:t>
            </a:r>
            <a:r>
              <a:rPr lang="fr-FR" dirty="0" err="1"/>
              <a:t>excel</a:t>
            </a:r>
            <a:r>
              <a:rPr lang="fr-FR" dirty="0"/>
              <a:t> avec des données. Ce cas sera très fréquent car vous serez amené à balayer des fichiers </a:t>
            </a:r>
            <a:r>
              <a:rPr lang="fr-FR" dirty="0" err="1"/>
              <a:t>excel</a:t>
            </a:r>
            <a:r>
              <a:rPr lang="fr-FR" dirty="0"/>
              <a:t> pour effectuer des traitements.</a:t>
            </a:r>
          </a:p>
          <a:p>
            <a:endParaRPr lang="fr-FR" dirty="0"/>
          </a:p>
          <a:p>
            <a:r>
              <a:rPr lang="fr-FR" dirty="0"/>
              <a:t>Prérequis :</a:t>
            </a:r>
          </a:p>
          <a:p>
            <a:r>
              <a:rPr lang="fr-FR" dirty="0"/>
              <a:t> - accéder à une cellule </a:t>
            </a:r>
            <a:r>
              <a:rPr lang="fr-FR" dirty="0" err="1"/>
              <a:t>excel</a:t>
            </a:r>
            <a:endParaRPr lang="fr-FR" dirty="0"/>
          </a:p>
          <a:p>
            <a:r>
              <a:rPr lang="fr-FR" dirty="0"/>
              <a:t> - créer une macro pour découvrir comment on change le fond d'une cellule </a:t>
            </a:r>
            <a:r>
              <a:rPr lang="fr-FR" dirty="0" err="1"/>
              <a:t>excel</a:t>
            </a:r>
            <a:endParaRPr lang="fr-FR" dirty="0"/>
          </a:p>
          <a:p>
            <a:r>
              <a:rPr lang="fr-FR" dirty="0"/>
              <a:t> - accéder à la valeur d'une cellule et écrire un résultat dans la valeur d'une cellule</a:t>
            </a:r>
          </a:p>
          <a:p>
            <a:r>
              <a:rPr lang="fr-FR" dirty="0"/>
              <a:t> - Créer une boucle "for"</a:t>
            </a:r>
          </a:p>
        </p:txBody>
      </p:sp>
    </p:spTree>
    <p:extLst>
      <p:ext uri="{BB962C8B-B14F-4D97-AF65-F5344CB8AC3E}">
        <p14:creationId xmlns:p14="http://schemas.microsoft.com/office/powerpoint/2010/main" val="425403042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39401-DE9E-4C01-975F-4CC6AB7A6CC1}"/>
              </a:ext>
            </a:extLst>
          </p:cNvPr>
          <p:cNvSpPr>
            <a:spLocks noGrp="1"/>
          </p:cNvSpPr>
          <p:nvPr>
            <p:ph type="title"/>
          </p:nvPr>
        </p:nvSpPr>
        <p:spPr/>
        <p:txBody>
          <a:bodyPr/>
          <a:lstStyle/>
          <a:p>
            <a:r>
              <a:rPr lang="fr-FR" dirty="0"/>
              <a:t>Exercice 4</a:t>
            </a:r>
          </a:p>
        </p:txBody>
      </p:sp>
      <p:sp>
        <p:nvSpPr>
          <p:cNvPr id="3" name="Espace réservé du contenu 2">
            <a:extLst>
              <a:ext uri="{FF2B5EF4-FFF2-40B4-BE49-F238E27FC236}">
                <a16:creationId xmlns:a16="http://schemas.microsoft.com/office/drawing/2014/main" id="{8170871A-DB8B-4D20-B85B-E2CFC3BB6C96}"/>
              </a:ext>
            </a:extLst>
          </p:cNvPr>
          <p:cNvSpPr>
            <a:spLocks noGrp="1"/>
          </p:cNvSpPr>
          <p:nvPr>
            <p:ph idx="1"/>
          </p:nvPr>
        </p:nvSpPr>
        <p:spPr/>
        <p:txBody>
          <a:bodyPr/>
          <a:lstStyle/>
          <a:p>
            <a:r>
              <a:rPr lang="fr-FR" dirty="0"/>
              <a:t>Créer une fonction qui fasse office de formulaire</a:t>
            </a:r>
          </a:p>
          <a:p>
            <a:endParaRPr lang="fr-FR" dirty="0"/>
          </a:p>
          <a:p>
            <a:r>
              <a:rPr lang="fr-FR" dirty="0"/>
              <a:t>Prérequis :</a:t>
            </a:r>
          </a:p>
          <a:p>
            <a:r>
              <a:rPr lang="fr-FR" dirty="0"/>
              <a:t> - accéder à une cellule Excel</a:t>
            </a:r>
          </a:p>
          <a:p>
            <a:r>
              <a:rPr lang="fr-FR" dirty="0"/>
              <a:t> - créer une macro pour découvrir comment on change le fond d'une cellule Excel</a:t>
            </a:r>
          </a:p>
          <a:p>
            <a:r>
              <a:rPr lang="fr-FR" dirty="0"/>
              <a:t> - accéder à la valeur d'une cellule et écrire un résultat dans la valeur d'une cellule</a:t>
            </a:r>
          </a:p>
          <a:p>
            <a:r>
              <a:rPr lang="fr-FR" dirty="0"/>
              <a:t> - Créer une boucle "for"</a:t>
            </a:r>
          </a:p>
        </p:txBody>
      </p:sp>
    </p:spTree>
    <p:extLst>
      <p:ext uri="{BB962C8B-B14F-4D97-AF65-F5344CB8AC3E}">
        <p14:creationId xmlns:p14="http://schemas.microsoft.com/office/powerpoint/2010/main" val="24207871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D6D4B-C977-44FB-B63F-A63C41BDDEF3}"/>
              </a:ext>
            </a:extLst>
          </p:cNvPr>
          <p:cNvSpPr>
            <a:spLocks noGrp="1"/>
          </p:cNvSpPr>
          <p:nvPr>
            <p:ph type="title"/>
          </p:nvPr>
        </p:nvSpPr>
        <p:spPr/>
        <p:txBody>
          <a:bodyPr/>
          <a:lstStyle/>
          <a:p>
            <a:r>
              <a:rPr lang="fr-FR" dirty="0"/>
              <a:t>Formulaire VBA</a:t>
            </a:r>
          </a:p>
        </p:txBody>
      </p:sp>
      <p:sp>
        <p:nvSpPr>
          <p:cNvPr id="3" name="Espace réservé du contenu 2">
            <a:extLst>
              <a:ext uri="{FF2B5EF4-FFF2-40B4-BE49-F238E27FC236}">
                <a16:creationId xmlns:a16="http://schemas.microsoft.com/office/drawing/2014/main" id="{C57A4DBD-695A-47D0-B12B-9661C1D2E5C9}"/>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83268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794AF-5DED-4B23-AD53-92CAAF41BB35}"/>
              </a:ext>
            </a:extLst>
          </p:cNvPr>
          <p:cNvSpPr>
            <a:spLocks noGrp="1"/>
          </p:cNvSpPr>
          <p:nvPr>
            <p:ph type="title"/>
          </p:nvPr>
        </p:nvSpPr>
        <p:spPr/>
        <p:txBody>
          <a:bodyPr>
            <a:normAutofit fontScale="90000"/>
          </a:bodyPr>
          <a:lstStyle/>
          <a:p>
            <a:r>
              <a:rPr lang="fr-FR" dirty="0"/>
              <a:t>Présentation des options courantes d’Excel – Enregistrement automatique et récupération</a:t>
            </a:r>
          </a:p>
        </p:txBody>
      </p:sp>
      <p:sp>
        <p:nvSpPr>
          <p:cNvPr id="3" name="Espace réservé du contenu 2">
            <a:extLst>
              <a:ext uri="{FF2B5EF4-FFF2-40B4-BE49-F238E27FC236}">
                <a16:creationId xmlns:a16="http://schemas.microsoft.com/office/drawing/2014/main" id="{A683C334-85A7-45F8-B704-43A7D4F9137B}"/>
              </a:ext>
            </a:extLst>
          </p:cNvPr>
          <p:cNvSpPr>
            <a:spLocks noGrp="1"/>
          </p:cNvSpPr>
          <p:nvPr>
            <p:ph idx="1"/>
          </p:nvPr>
        </p:nvSpPr>
        <p:spPr/>
        <p:txBody>
          <a:bodyPr/>
          <a:lstStyle/>
          <a:p>
            <a:r>
              <a:rPr lang="fr-FR" dirty="0"/>
              <a:t>Depuis le ruban « Fichier », cliquer sur « Options ». Depuis la fenêtre, cliquer sur « Enregistrement »</a:t>
            </a:r>
          </a:p>
        </p:txBody>
      </p:sp>
      <p:pic>
        <p:nvPicPr>
          <p:cNvPr id="5" name="Image 4">
            <a:extLst>
              <a:ext uri="{FF2B5EF4-FFF2-40B4-BE49-F238E27FC236}">
                <a16:creationId xmlns:a16="http://schemas.microsoft.com/office/drawing/2014/main" id="{74196BE6-56AC-4995-AB2F-CB6E9AD53F97}"/>
              </a:ext>
            </a:extLst>
          </p:cNvPr>
          <p:cNvPicPr>
            <a:picLocks noChangeAspect="1"/>
          </p:cNvPicPr>
          <p:nvPr/>
        </p:nvPicPr>
        <p:blipFill>
          <a:blip r:embed="rId2"/>
          <a:stretch>
            <a:fillRect/>
          </a:stretch>
        </p:blipFill>
        <p:spPr>
          <a:xfrm>
            <a:off x="2508739" y="2786149"/>
            <a:ext cx="4709246" cy="3840278"/>
          </a:xfrm>
          <a:prstGeom prst="rect">
            <a:avLst/>
          </a:prstGeom>
        </p:spPr>
      </p:pic>
      <p:sp>
        <p:nvSpPr>
          <p:cNvPr id="6" name="Rectangle : coins arrondis 5">
            <a:extLst>
              <a:ext uri="{FF2B5EF4-FFF2-40B4-BE49-F238E27FC236}">
                <a16:creationId xmlns:a16="http://schemas.microsoft.com/office/drawing/2014/main" id="{09048E70-EAF9-481E-94CF-7BAF3522C656}"/>
              </a:ext>
            </a:extLst>
          </p:cNvPr>
          <p:cNvSpPr/>
          <p:nvPr/>
        </p:nvSpPr>
        <p:spPr>
          <a:xfrm>
            <a:off x="3896164" y="3259016"/>
            <a:ext cx="3372143" cy="86164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B257F75E-F164-493E-B33E-D4258A5E9C30}"/>
              </a:ext>
            </a:extLst>
          </p:cNvPr>
          <p:cNvSpPr txBox="1"/>
          <p:nvPr/>
        </p:nvSpPr>
        <p:spPr>
          <a:xfrm>
            <a:off x="7854052" y="2786149"/>
            <a:ext cx="3933501" cy="1754326"/>
          </a:xfrm>
          <a:prstGeom prst="rect">
            <a:avLst/>
          </a:prstGeom>
          <a:noFill/>
        </p:spPr>
        <p:txBody>
          <a:bodyPr wrap="square" rtlCol="0">
            <a:spAutoFit/>
          </a:bodyPr>
          <a:lstStyle/>
          <a:p>
            <a:r>
              <a:rPr lang="fr-FR" dirty="0">
                <a:solidFill>
                  <a:srgbClr val="002060"/>
                </a:solidFill>
              </a:rPr>
              <a:t>Bien vérifier que l’option d’enregistrement automatique est activée et qu’Excel peut accéder au répertoire spécifié par « Emplacement du fichier de récupération automatique »</a:t>
            </a:r>
          </a:p>
        </p:txBody>
      </p:sp>
      <p:cxnSp>
        <p:nvCxnSpPr>
          <p:cNvPr id="8" name="Connecteur droit avec flèche 7">
            <a:extLst>
              <a:ext uri="{FF2B5EF4-FFF2-40B4-BE49-F238E27FC236}">
                <a16:creationId xmlns:a16="http://schemas.microsoft.com/office/drawing/2014/main" id="{A28B8419-7112-413B-A071-40881994F4A1}"/>
              </a:ext>
            </a:extLst>
          </p:cNvPr>
          <p:cNvCxnSpPr>
            <a:cxnSpLocks/>
            <a:stCxn id="7" idx="1"/>
            <a:endCxn id="6" idx="3"/>
          </p:cNvCxnSpPr>
          <p:nvPr/>
        </p:nvCxnSpPr>
        <p:spPr>
          <a:xfrm flipH="1">
            <a:off x="7268307" y="3663312"/>
            <a:ext cx="585745" cy="2652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4963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9D286-4016-49BB-A7EC-FAD55BDFB5C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33D810A-C240-4685-9F98-E364115B414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1620656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DB6BF-B990-43BD-9141-77795E944382}"/>
              </a:ext>
            </a:extLst>
          </p:cNvPr>
          <p:cNvSpPr>
            <a:spLocks noGrp="1"/>
          </p:cNvSpPr>
          <p:nvPr>
            <p:ph type="title"/>
          </p:nvPr>
        </p:nvSpPr>
        <p:spPr/>
        <p:txBody>
          <a:bodyPr/>
          <a:lstStyle/>
          <a:p>
            <a:r>
              <a:rPr lang="fr-FR" dirty="0"/>
              <a:t>Exemple de code : le damier</a:t>
            </a:r>
          </a:p>
        </p:txBody>
      </p:sp>
      <p:pic>
        <p:nvPicPr>
          <p:cNvPr id="5" name="Espace réservé du contenu 4">
            <a:extLst>
              <a:ext uri="{FF2B5EF4-FFF2-40B4-BE49-F238E27FC236}">
                <a16:creationId xmlns:a16="http://schemas.microsoft.com/office/drawing/2014/main" id="{F149633B-A7D3-4AB1-93E6-1A334A8979C5}"/>
              </a:ext>
            </a:extLst>
          </p:cNvPr>
          <p:cNvPicPr>
            <a:picLocks noGrp="1" noChangeAspect="1"/>
          </p:cNvPicPr>
          <p:nvPr>
            <p:ph idx="1"/>
          </p:nvPr>
        </p:nvPicPr>
        <p:blipFill>
          <a:blip r:embed="rId2"/>
          <a:stretch>
            <a:fillRect/>
          </a:stretch>
        </p:blipFill>
        <p:spPr>
          <a:xfrm>
            <a:off x="2481168" y="1738535"/>
            <a:ext cx="6407650" cy="4285637"/>
          </a:xfrm>
        </p:spPr>
      </p:pic>
    </p:spTree>
    <p:extLst>
      <p:ext uri="{BB962C8B-B14F-4D97-AF65-F5344CB8AC3E}">
        <p14:creationId xmlns:p14="http://schemas.microsoft.com/office/powerpoint/2010/main" val="131421797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4F39E-7B2C-42DD-8E07-0DC52426B0E8}"/>
              </a:ext>
            </a:extLst>
          </p:cNvPr>
          <p:cNvSpPr>
            <a:spLocks noGrp="1"/>
          </p:cNvSpPr>
          <p:nvPr>
            <p:ph type="title"/>
          </p:nvPr>
        </p:nvSpPr>
        <p:spPr/>
        <p:txBody>
          <a:bodyPr>
            <a:normAutofit fontScale="90000"/>
          </a:bodyPr>
          <a:lstStyle/>
          <a:p>
            <a:r>
              <a:rPr lang="fr-FR" dirty="0"/>
              <a:t>Fonctionnalités de base – Création d’une fonction</a:t>
            </a:r>
          </a:p>
        </p:txBody>
      </p:sp>
      <p:sp>
        <p:nvSpPr>
          <p:cNvPr id="3" name="Espace réservé du contenu 2">
            <a:extLst>
              <a:ext uri="{FF2B5EF4-FFF2-40B4-BE49-F238E27FC236}">
                <a16:creationId xmlns:a16="http://schemas.microsoft.com/office/drawing/2014/main" id="{342D9DC3-8BBD-400C-B2E7-7D1694DC4900}"/>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0936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C9D2B-6F6B-4398-AD5E-A5AD66D82324}"/>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A105741D-4AE4-4392-B12C-E1E4FF4C4F2D}"/>
              </a:ext>
            </a:extLst>
          </p:cNvPr>
          <p:cNvSpPr>
            <a:spLocks noGrp="1"/>
          </p:cNvSpPr>
          <p:nvPr>
            <p:ph sz="half" idx="1"/>
          </p:nvPr>
        </p:nvSpPr>
        <p:spPr/>
        <p:txBody>
          <a:bodyPr/>
          <a:lstStyle/>
          <a:p>
            <a:r>
              <a:rPr lang="fr-FR" dirty="0"/>
              <a:t>Sélection d’une cellule :</a:t>
            </a:r>
          </a:p>
          <a:p>
            <a:pPr lvl="1"/>
            <a:r>
              <a:rPr lang="fr-FR" dirty="0"/>
              <a:t>Cliquer sur une cellule</a:t>
            </a:r>
          </a:p>
          <a:p>
            <a:pPr lvl="1"/>
            <a:r>
              <a:rPr lang="fr-FR" dirty="0"/>
              <a:t>Dans l’exemple ci-contre, la cellule C4 est sélectionné</a:t>
            </a:r>
          </a:p>
          <a:p>
            <a:pPr lvl="2"/>
            <a:r>
              <a:rPr lang="fr-FR" dirty="0"/>
              <a:t>« C » spécifie la ligne</a:t>
            </a:r>
          </a:p>
          <a:p>
            <a:pPr lvl="2"/>
            <a:r>
              <a:rPr lang="fr-FR" dirty="0"/>
              <a:t>« 4 » spécifie la colonne</a:t>
            </a:r>
          </a:p>
        </p:txBody>
      </p:sp>
      <p:pic>
        <p:nvPicPr>
          <p:cNvPr id="9" name="Espace réservé du contenu 8">
            <a:extLst>
              <a:ext uri="{FF2B5EF4-FFF2-40B4-BE49-F238E27FC236}">
                <a16:creationId xmlns:a16="http://schemas.microsoft.com/office/drawing/2014/main" id="{1A1B27DD-2F0F-4A15-8117-216B681797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47811"/>
            <a:ext cx="5181600" cy="3106965"/>
          </a:xfrm>
          <a:prstGeom prst="rect">
            <a:avLst/>
          </a:prstGeom>
        </p:spPr>
      </p:pic>
    </p:spTree>
    <p:extLst>
      <p:ext uri="{BB962C8B-B14F-4D97-AF65-F5344CB8AC3E}">
        <p14:creationId xmlns:p14="http://schemas.microsoft.com/office/powerpoint/2010/main" val="178255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B3EE9-22F7-AE4D-A0CC-37B24F0BA2DB}"/>
              </a:ext>
            </a:extLst>
          </p:cNvPr>
          <p:cNvSpPr>
            <a:spLocks noGrp="1"/>
          </p:cNvSpPr>
          <p:nvPr>
            <p:ph type="title"/>
          </p:nvPr>
        </p:nvSpPr>
        <p:spPr/>
        <p:txBody>
          <a:bodyPr/>
          <a:lstStyle/>
          <a:p>
            <a:r>
              <a:rPr lang="fr-FR" dirty="0"/>
              <a:t>Objectifs du module 1/4</a:t>
            </a:r>
          </a:p>
        </p:txBody>
      </p:sp>
      <p:sp>
        <p:nvSpPr>
          <p:cNvPr id="3" name="Espace réservé du contenu 2">
            <a:extLst>
              <a:ext uri="{FF2B5EF4-FFF2-40B4-BE49-F238E27FC236}">
                <a16:creationId xmlns:a16="http://schemas.microsoft.com/office/drawing/2014/main" id="{ED04FC2C-B3D2-6B85-D8A1-326CB0BACF29}"/>
              </a:ext>
            </a:extLst>
          </p:cNvPr>
          <p:cNvSpPr>
            <a:spLocks noGrp="1"/>
          </p:cNvSpPr>
          <p:nvPr>
            <p:ph idx="1"/>
          </p:nvPr>
        </p:nvSpPr>
        <p:spPr/>
        <p:txBody>
          <a:bodyPr/>
          <a:lstStyle/>
          <a:p>
            <a:r>
              <a:rPr lang="fr-FR" dirty="0"/>
              <a:t>Maitrise élémentaire de l’outil Excel</a:t>
            </a:r>
          </a:p>
          <a:p>
            <a:r>
              <a:rPr lang="fr-FR" dirty="0"/>
              <a:t>Connaitre les principales fonctionnalités</a:t>
            </a:r>
          </a:p>
          <a:p>
            <a:pPr lvl="1"/>
            <a:r>
              <a:rPr lang="fr-FR" dirty="0"/>
              <a:t>Formules, références relatives, absolues</a:t>
            </a:r>
          </a:p>
          <a:p>
            <a:pPr lvl="1"/>
            <a:r>
              <a:rPr lang="fr-FR" dirty="0"/>
              <a:t>Fonctions</a:t>
            </a:r>
          </a:p>
          <a:p>
            <a:pPr lvl="1"/>
            <a:r>
              <a:rPr lang="fr-FR" dirty="0"/>
              <a:t>Mise en forme et pièges à éviter</a:t>
            </a:r>
          </a:p>
          <a:p>
            <a:pPr lvl="1"/>
            <a:r>
              <a:rPr lang="fr-FR" dirty="0"/>
              <a:t>Des outils pratiques</a:t>
            </a:r>
          </a:p>
          <a:p>
            <a:pPr lvl="1"/>
            <a:r>
              <a:rPr lang="fr-FR" dirty="0"/>
              <a:t>Importation des données et traitements élémentaires</a:t>
            </a:r>
          </a:p>
          <a:p>
            <a:pPr lvl="1"/>
            <a:r>
              <a:rPr lang="fr-FR" dirty="0"/>
              <a:t>Listes de données, filtres, sous totaux, </a:t>
            </a:r>
          </a:p>
          <a:p>
            <a:pPr lvl="1"/>
            <a:r>
              <a:rPr lang="fr-FR" dirty="0"/>
              <a:t>Tableaux croisés dynamiques</a:t>
            </a:r>
          </a:p>
        </p:txBody>
      </p:sp>
    </p:spTree>
    <p:extLst>
      <p:ext uri="{BB962C8B-B14F-4D97-AF65-F5344CB8AC3E}">
        <p14:creationId xmlns:p14="http://schemas.microsoft.com/office/powerpoint/2010/main" val="251337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C9D2B-6F6B-4398-AD5E-A5AD66D82324}"/>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A105741D-4AE4-4392-B12C-E1E4FF4C4F2D}"/>
              </a:ext>
            </a:extLst>
          </p:cNvPr>
          <p:cNvSpPr>
            <a:spLocks noGrp="1"/>
          </p:cNvSpPr>
          <p:nvPr>
            <p:ph sz="half" idx="1"/>
          </p:nvPr>
        </p:nvSpPr>
        <p:spPr/>
        <p:txBody>
          <a:bodyPr/>
          <a:lstStyle/>
          <a:p>
            <a:r>
              <a:rPr lang="fr-FR" dirty="0"/>
              <a:t>Sélection d’une plage de données :</a:t>
            </a:r>
          </a:p>
          <a:p>
            <a:pPr lvl="1"/>
            <a:r>
              <a:rPr lang="fr-FR" dirty="0"/>
              <a:t>Cliquer sur une cellule</a:t>
            </a:r>
          </a:p>
          <a:p>
            <a:pPr lvl="1"/>
            <a:r>
              <a:rPr lang="fr-FR" dirty="0"/>
              <a:t>Maintenir le clic de la souris tout en la déplaçant</a:t>
            </a:r>
          </a:p>
          <a:p>
            <a:pPr lvl="1"/>
            <a:r>
              <a:rPr lang="fr-FR" dirty="0"/>
              <a:t>Dans l’exemple ci-contre, la plage « C4:J13 » est sélectionnée</a:t>
            </a:r>
          </a:p>
          <a:p>
            <a:pPr lvl="2"/>
            <a:r>
              <a:rPr lang="fr-FR" dirty="0"/>
              <a:t>« C4 » spécifiant la cellule la plus en haut et à gauche de la sélection</a:t>
            </a:r>
          </a:p>
          <a:p>
            <a:pPr lvl="2"/>
            <a:r>
              <a:rPr lang="fr-FR" dirty="0"/>
              <a:t>« J13 » spécifiant la cellule la plus en bas et à droite de la sélection</a:t>
            </a:r>
          </a:p>
          <a:p>
            <a:pPr lvl="2"/>
            <a:endParaRPr lang="fr-FR" dirty="0"/>
          </a:p>
        </p:txBody>
      </p:sp>
      <p:pic>
        <p:nvPicPr>
          <p:cNvPr id="7" name="Espace réservé du contenu 6">
            <a:extLst>
              <a:ext uri="{FF2B5EF4-FFF2-40B4-BE49-F238E27FC236}">
                <a16:creationId xmlns:a16="http://schemas.microsoft.com/office/drawing/2014/main" id="{86058DEB-E3C5-4CB3-9911-3D923C0A6B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47811"/>
            <a:ext cx="5181600" cy="3106965"/>
          </a:xfrm>
        </p:spPr>
      </p:pic>
    </p:spTree>
    <p:extLst>
      <p:ext uri="{BB962C8B-B14F-4D97-AF65-F5344CB8AC3E}">
        <p14:creationId xmlns:p14="http://schemas.microsoft.com/office/powerpoint/2010/main" val="209325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A4B1E-E11D-4592-92CC-5F86BF527616}"/>
              </a:ext>
            </a:extLst>
          </p:cNvPr>
          <p:cNvSpPr>
            <a:spLocks noGrp="1"/>
          </p:cNvSpPr>
          <p:nvPr>
            <p:ph type="title"/>
          </p:nvPr>
        </p:nvSpPr>
        <p:spPr/>
        <p:txBody>
          <a:bodyPr/>
          <a:lstStyle/>
          <a:p>
            <a:r>
              <a:rPr lang="fr-FR" dirty="0"/>
              <a:t>Fonctions élémentaires – Les sélections</a:t>
            </a:r>
          </a:p>
        </p:txBody>
      </p:sp>
      <p:sp>
        <p:nvSpPr>
          <p:cNvPr id="5" name="Espace réservé du contenu 4">
            <a:extLst>
              <a:ext uri="{FF2B5EF4-FFF2-40B4-BE49-F238E27FC236}">
                <a16:creationId xmlns:a16="http://schemas.microsoft.com/office/drawing/2014/main" id="{1DA25722-AAD5-4A6C-A9EB-958741CDED3D}"/>
              </a:ext>
            </a:extLst>
          </p:cNvPr>
          <p:cNvSpPr>
            <a:spLocks noGrp="1"/>
          </p:cNvSpPr>
          <p:nvPr>
            <p:ph idx="1"/>
          </p:nvPr>
        </p:nvSpPr>
        <p:spPr/>
        <p:txBody>
          <a:bodyPr/>
          <a:lstStyle/>
          <a:p>
            <a:r>
              <a:rPr lang="fr-FR" dirty="0"/>
              <a:t>La touche contrôle permet de sélectionner plusieurs plages</a:t>
            </a:r>
          </a:p>
          <a:p>
            <a:r>
              <a:rPr lang="fr-FR" dirty="0"/>
              <a:t>Il est possible d’utiliser les flèches de contrôle au clavier pour réaliser une sélection</a:t>
            </a:r>
          </a:p>
          <a:p>
            <a:r>
              <a:rPr lang="fr-FR" dirty="0"/>
              <a:t>La touche shift ( = Maj) permet d’étendre une sélection</a:t>
            </a:r>
          </a:p>
        </p:txBody>
      </p:sp>
    </p:spTree>
    <p:extLst>
      <p:ext uri="{BB962C8B-B14F-4D97-AF65-F5344CB8AC3E}">
        <p14:creationId xmlns:p14="http://schemas.microsoft.com/office/powerpoint/2010/main" val="2457266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75E1A0A-B5AC-4B22-8F0F-56D1E739D1E2}"/>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4E1A4FD8-2988-470F-BE0A-E51EBBBFB16F}"/>
              </a:ext>
            </a:extLst>
          </p:cNvPr>
          <p:cNvSpPr>
            <a:spLocks noGrp="1"/>
          </p:cNvSpPr>
          <p:nvPr>
            <p:ph sz="half" idx="1"/>
          </p:nvPr>
        </p:nvSpPr>
        <p:spPr/>
        <p:txBody>
          <a:bodyPr/>
          <a:lstStyle/>
          <a:p>
            <a:r>
              <a:rPr lang="fr-FR" dirty="0"/>
              <a:t>Exercice :</a:t>
            </a:r>
          </a:p>
          <a:p>
            <a:pPr lvl="1"/>
            <a:r>
              <a:rPr lang="fr-FR" dirty="0"/>
              <a:t>Sélectionner plusieurs plages en utilisant la souris (utiliser CTRL pour la sélection de plages séparées)</a:t>
            </a:r>
          </a:p>
          <a:p>
            <a:endParaRPr lang="fr-FR" dirty="0"/>
          </a:p>
        </p:txBody>
      </p:sp>
      <p:pic>
        <p:nvPicPr>
          <p:cNvPr id="6" name="Espace réservé du contenu 5">
            <a:extLst>
              <a:ext uri="{FF2B5EF4-FFF2-40B4-BE49-F238E27FC236}">
                <a16:creationId xmlns:a16="http://schemas.microsoft.com/office/drawing/2014/main" id="{5769E0FD-6B56-4600-A9B6-6B82F53C2BC2}"/>
              </a:ext>
            </a:extLst>
          </p:cNvPr>
          <p:cNvPicPr>
            <a:picLocks noGrp="1" noChangeAspect="1"/>
          </p:cNvPicPr>
          <p:nvPr>
            <p:ph sz="half" idx="2"/>
          </p:nvPr>
        </p:nvPicPr>
        <p:blipFill>
          <a:blip r:embed="rId2"/>
          <a:stretch>
            <a:fillRect/>
          </a:stretch>
        </p:blipFill>
        <p:spPr>
          <a:xfrm>
            <a:off x="6172200" y="2447811"/>
            <a:ext cx="5181600" cy="3106965"/>
          </a:xfrm>
          <a:prstGeom prst="rect">
            <a:avLst/>
          </a:prstGeom>
        </p:spPr>
      </p:pic>
    </p:spTree>
    <p:extLst>
      <p:ext uri="{BB962C8B-B14F-4D97-AF65-F5344CB8AC3E}">
        <p14:creationId xmlns:p14="http://schemas.microsoft.com/office/powerpoint/2010/main" val="249251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8BACF3-4223-4E90-A2CF-F724113CBA3B}"/>
              </a:ext>
            </a:extLst>
          </p:cNvPr>
          <p:cNvSpPr>
            <a:spLocks noGrp="1"/>
          </p:cNvSpPr>
          <p:nvPr>
            <p:ph type="title"/>
          </p:nvPr>
        </p:nvSpPr>
        <p:spPr/>
        <p:txBody>
          <a:bodyPr/>
          <a:lstStyle/>
          <a:p>
            <a:r>
              <a:rPr lang="fr-FR" dirty="0"/>
              <a:t>Fonctions élémentaires – Les sélections</a:t>
            </a:r>
          </a:p>
        </p:txBody>
      </p:sp>
      <p:sp>
        <p:nvSpPr>
          <p:cNvPr id="3" name="Espace réservé du contenu 2">
            <a:extLst>
              <a:ext uri="{FF2B5EF4-FFF2-40B4-BE49-F238E27FC236}">
                <a16:creationId xmlns:a16="http://schemas.microsoft.com/office/drawing/2014/main" id="{1B13825B-227E-413A-8742-DC8A03412E8F}"/>
              </a:ext>
            </a:extLst>
          </p:cNvPr>
          <p:cNvSpPr>
            <a:spLocks noGrp="1"/>
          </p:cNvSpPr>
          <p:nvPr>
            <p:ph sz="half" idx="1"/>
          </p:nvPr>
        </p:nvSpPr>
        <p:spPr/>
        <p:txBody>
          <a:bodyPr/>
          <a:lstStyle/>
          <a:p>
            <a:r>
              <a:rPr lang="fr-FR" dirty="0"/>
              <a:t>Exercice :</a:t>
            </a:r>
          </a:p>
          <a:p>
            <a:pPr lvl="1"/>
            <a:r>
              <a:rPr lang="fr-FR" dirty="0"/>
              <a:t>Sélectionner une plage uniquement en utilisant le clavier</a:t>
            </a:r>
          </a:p>
        </p:txBody>
      </p:sp>
      <p:pic>
        <p:nvPicPr>
          <p:cNvPr id="5" name="Espace réservé du contenu 4">
            <a:extLst>
              <a:ext uri="{FF2B5EF4-FFF2-40B4-BE49-F238E27FC236}">
                <a16:creationId xmlns:a16="http://schemas.microsoft.com/office/drawing/2014/main" id="{138EDDEB-9CDD-4505-92EE-5446744F9824}"/>
              </a:ext>
            </a:extLst>
          </p:cNvPr>
          <p:cNvPicPr>
            <a:picLocks noGrp="1" noChangeAspect="1"/>
          </p:cNvPicPr>
          <p:nvPr>
            <p:ph sz="half" idx="2"/>
          </p:nvPr>
        </p:nvPicPr>
        <p:blipFill>
          <a:blip r:embed="rId2"/>
          <a:stretch>
            <a:fillRect/>
          </a:stretch>
        </p:blipFill>
        <p:spPr>
          <a:xfrm>
            <a:off x="6172200" y="2447811"/>
            <a:ext cx="5181600" cy="3106965"/>
          </a:xfrm>
          <a:prstGeom prst="rect">
            <a:avLst/>
          </a:prstGeom>
        </p:spPr>
      </p:pic>
    </p:spTree>
    <p:extLst>
      <p:ext uri="{BB962C8B-B14F-4D97-AF65-F5344CB8AC3E}">
        <p14:creationId xmlns:p14="http://schemas.microsoft.com/office/powerpoint/2010/main" val="3945182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F7105-ACA5-4F0D-8362-DFEC82F4EA43}"/>
              </a:ext>
            </a:extLst>
          </p:cNvPr>
          <p:cNvSpPr>
            <a:spLocks noGrp="1"/>
          </p:cNvSpPr>
          <p:nvPr>
            <p:ph type="title"/>
          </p:nvPr>
        </p:nvSpPr>
        <p:spPr/>
        <p:txBody>
          <a:bodyPr/>
          <a:lstStyle/>
          <a:p>
            <a:r>
              <a:rPr lang="fr-FR" dirty="0"/>
              <a:t>Fonctions élémentaires – Les formats</a:t>
            </a:r>
          </a:p>
        </p:txBody>
      </p:sp>
      <p:pic>
        <p:nvPicPr>
          <p:cNvPr id="6" name="Espace réservé du contenu 5">
            <a:extLst>
              <a:ext uri="{FF2B5EF4-FFF2-40B4-BE49-F238E27FC236}">
                <a16:creationId xmlns:a16="http://schemas.microsoft.com/office/drawing/2014/main" id="{A05E4B88-B89F-4209-B946-0A752845F457}"/>
              </a:ext>
            </a:extLst>
          </p:cNvPr>
          <p:cNvPicPr>
            <a:picLocks noGrp="1" noChangeAspect="1"/>
          </p:cNvPicPr>
          <p:nvPr>
            <p:ph idx="1"/>
          </p:nvPr>
        </p:nvPicPr>
        <p:blipFill>
          <a:blip r:embed="rId2"/>
          <a:stretch>
            <a:fillRect/>
          </a:stretch>
        </p:blipFill>
        <p:spPr>
          <a:xfrm>
            <a:off x="2874277" y="1825625"/>
            <a:ext cx="6443446" cy="4351338"/>
          </a:xfrm>
          <a:prstGeom prst="rect">
            <a:avLst/>
          </a:prstGeom>
        </p:spPr>
      </p:pic>
      <p:cxnSp>
        <p:nvCxnSpPr>
          <p:cNvPr id="7" name="Connecteur droit avec flèche 6">
            <a:extLst>
              <a:ext uri="{FF2B5EF4-FFF2-40B4-BE49-F238E27FC236}">
                <a16:creationId xmlns:a16="http://schemas.microsoft.com/office/drawing/2014/main" id="{9333B990-F03B-416D-9D41-0E80C713423A}"/>
              </a:ext>
            </a:extLst>
          </p:cNvPr>
          <p:cNvCxnSpPr>
            <a:cxnSpLocks/>
          </p:cNvCxnSpPr>
          <p:nvPr/>
        </p:nvCxnSpPr>
        <p:spPr>
          <a:xfrm>
            <a:off x="4121335" y="3539566"/>
            <a:ext cx="409634" cy="20171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E92E116D-E36D-4B3E-A576-4A9624B8F0E4}"/>
              </a:ext>
            </a:extLst>
          </p:cNvPr>
          <p:cNvSpPr/>
          <p:nvPr/>
        </p:nvSpPr>
        <p:spPr>
          <a:xfrm>
            <a:off x="4259580" y="5556738"/>
            <a:ext cx="1285435" cy="17596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12CFD7D8-E7DB-4C16-88E8-0BF6B8D4D877}"/>
              </a:ext>
            </a:extLst>
          </p:cNvPr>
          <p:cNvSpPr txBox="1"/>
          <p:nvPr/>
        </p:nvSpPr>
        <p:spPr>
          <a:xfrm>
            <a:off x="3107289" y="3271163"/>
            <a:ext cx="1326465" cy="369332"/>
          </a:xfrm>
          <a:prstGeom prst="rect">
            <a:avLst/>
          </a:prstGeom>
          <a:noFill/>
        </p:spPr>
        <p:txBody>
          <a:bodyPr wrap="square" rtlCol="0">
            <a:spAutoFit/>
          </a:bodyPr>
          <a:lstStyle/>
          <a:p>
            <a:pPr algn="ctr"/>
            <a:r>
              <a:rPr lang="fr-FR" dirty="0">
                <a:solidFill>
                  <a:srgbClr val="002060"/>
                </a:solidFill>
              </a:rPr>
              <a:t>Clic droit</a:t>
            </a:r>
          </a:p>
        </p:txBody>
      </p:sp>
      <p:pic>
        <p:nvPicPr>
          <p:cNvPr id="13" name="Image 12">
            <a:extLst>
              <a:ext uri="{FF2B5EF4-FFF2-40B4-BE49-F238E27FC236}">
                <a16:creationId xmlns:a16="http://schemas.microsoft.com/office/drawing/2014/main" id="{CFAF5718-EDAE-4690-ACE3-45B29BB94201}"/>
              </a:ext>
            </a:extLst>
          </p:cNvPr>
          <p:cNvPicPr>
            <a:picLocks noChangeAspect="1"/>
          </p:cNvPicPr>
          <p:nvPr/>
        </p:nvPicPr>
        <p:blipFill>
          <a:blip r:embed="rId3"/>
          <a:stretch>
            <a:fillRect/>
          </a:stretch>
        </p:blipFill>
        <p:spPr>
          <a:xfrm>
            <a:off x="7807569" y="3271163"/>
            <a:ext cx="4186125" cy="3418427"/>
          </a:xfrm>
          <a:prstGeom prst="rect">
            <a:avLst/>
          </a:prstGeom>
        </p:spPr>
      </p:pic>
      <p:cxnSp>
        <p:nvCxnSpPr>
          <p:cNvPr id="14" name="Connecteur droit avec flèche 13">
            <a:extLst>
              <a:ext uri="{FF2B5EF4-FFF2-40B4-BE49-F238E27FC236}">
                <a16:creationId xmlns:a16="http://schemas.microsoft.com/office/drawing/2014/main" id="{4C2D40CB-AE69-4D37-A524-D46AFAB02A3F}"/>
              </a:ext>
            </a:extLst>
          </p:cNvPr>
          <p:cNvCxnSpPr>
            <a:cxnSpLocks/>
            <a:stCxn id="10" idx="3"/>
          </p:cNvCxnSpPr>
          <p:nvPr/>
        </p:nvCxnSpPr>
        <p:spPr>
          <a:xfrm flipV="1">
            <a:off x="5545015" y="4935415"/>
            <a:ext cx="2215662" cy="7093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839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F5BAC-7512-4EFD-8117-1AAB226C5861}"/>
              </a:ext>
            </a:extLst>
          </p:cNvPr>
          <p:cNvSpPr>
            <a:spLocks noGrp="1"/>
          </p:cNvSpPr>
          <p:nvPr>
            <p:ph type="title"/>
          </p:nvPr>
        </p:nvSpPr>
        <p:spPr/>
        <p:txBody>
          <a:bodyPr/>
          <a:lstStyle/>
          <a:p>
            <a:r>
              <a:rPr lang="fr-FR" dirty="0"/>
              <a:t>Fonctions élémentaires – Les formats</a:t>
            </a:r>
          </a:p>
        </p:txBody>
      </p:sp>
      <p:pic>
        <p:nvPicPr>
          <p:cNvPr id="4" name="Espace réservé du contenu 3">
            <a:extLst>
              <a:ext uri="{FF2B5EF4-FFF2-40B4-BE49-F238E27FC236}">
                <a16:creationId xmlns:a16="http://schemas.microsoft.com/office/drawing/2014/main" id="{43F7CC05-4FC8-44BF-8692-9940B558E775}"/>
              </a:ext>
            </a:extLst>
          </p:cNvPr>
          <p:cNvPicPr>
            <a:picLocks noGrp="1" noChangeAspect="1"/>
          </p:cNvPicPr>
          <p:nvPr>
            <p:ph idx="1"/>
          </p:nvPr>
        </p:nvPicPr>
        <p:blipFill>
          <a:blip r:embed="rId2"/>
          <a:stretch>
            <a:fillRect/>
          </a:stretch>
        </p:blipFill>
        <p:spPr>
          <a:xfrm>
            <a:off x="3431727" y="1825625"/>
            <a:ext cx="5328545" cy="4351338"/>
          </a:xfrm>
          <a:prstGeom prst="rect">
            <a:avLst/>
          </a:prstGeom>
        </p:spPr>
      </p:pic>
      <p:sp>
        <p:nvSpPr>
          <p:cNvPr id="5" name="Rectangle : coins arrondis 4">
            <a:extLst>
              <a:ext uri="{FF2B5EF4-FFF2-40B4-BE49-F238E27FC236}">
                <a16:creationId xmlns:a16="http://schemas.microsoft.com/office/drawing/2014/main" id="{D2459EBF-69F9-4B35-B542-5A237410E801}"/>
              </a:ext>
            </a:extLst>
          </p:cNvPr>
          <p:cNvSpPr/>
          <p:nvPr/>
        </p:nvSpPr>
        <p:spPr>
          <a:xfrm>
            <a:off x="3352800" y="2141220"/>
            <a:ext cx="5503805" cy="26154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F31122BC-F034-4564-81C0-E81427FD3628}"/>
              </a:ext>
            </a:extLst>
          </p:cNvPr>
          <p:cNvCxnSpPr>
            <a:cxnSpLocks/>
            <a:stCxn id="9" idx="3"/>
            <a:endCxn id="5" idx="1"/>
          </p:cNvCxnSpPr>
          <p:nvPr/>
        </p:nvCxnSpPr>
        <p:spPr>
          <a:xfrm>
            <a:off x="2944047" y="2010291"/>
            <a:ext cx="408753" cy="26170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13A5354-A48F-4FB8-9279-1756AFC4CBAA}"/>
              </a:ext>
            </a:extLst>
          </p:cNvPr>
          <p:cNvSpPr txBox="1"/>
          <p:nvPr/>
        </p:nvSpPr>
        <p:spPr>
          <a:xfrm>
            <a:off x="706492" y="1825625"/>
            <a:ext cx="2237555" cy="369332"/>
          </a:xfrm>
          <a:prstGeom prst="rect">
            <a:avLst/>
          </a:prstGeom>
          <a:noFill/>
        </p:spPr>
        <p:txBody>
          <a:bodyPr wrap="square" rtlCol="0">
            <a:spAutoFit/>
          </a:bodyPr>
          <a:lstStyle/>
          <a:p>
            <a:pPr algn="ctr"/>
            <a:r>
              <a:rPr lang="fr-FR" dirty="0">
                <a:solidFill>
                  <a:srgbClr val="002060"/>
                </a:solidFill>
              </a:rPr>
              <a:t>Rubriques</a:t>
            </a:r>
          </a:p>
        </p:txBody>
      </p:sp>
    </p:spTree>
    <p:extLst>
      <p:ext uri="{BB962C8B-B14F-4D97-AF65-F5344CB8AC3E}">
        <p14:creationId xmlns:p14="http://schemas.microsoft.com/office/powerpoint/2010/main" val="208848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7846-302E-4DE6-B80C-B3A41EFCC2CB}"/>
              </a:ext>
            </a:extLst>
          </p:cNvPr>
          <p:cNvSpPr>
            <a:spLocks noGrp="1"/>
          </p:cNvSpPr>
          <p:nvPr>
            <p:ph type="title"/>
          </p:nvPr>
        </p:nvSpPr>
        <p:spPr/>
        <p:txBody>
          <a:bodyPr/>
          <a:lstStyle/>
          <a:p>
            <a:r>
              <a:rPr lang="fr-FR" dirty="0"/>
              <a:t>Fonctions élémentaires – Les formats</a:t>
            </a:r>
          </a:p>
        </p:txBody>
      </p:sp>
      <p:sp>
        <p:nvSpPr>
          <p:cNvPr id="3" name="Espace réservé du contenu 2">
            <a:extLst>
              <a:ext uri="{FF2B5EF4-FFF2-40B4-BE49-F238E27FC236}">
                <a16:creationId xmlns:a16="http://schemas.microsoft.com/office/drawing/2014/main" id="{07E222EA-C2D8-4FB5-9173-AA12CFEE98F6}"/>
              </a:ext>
            </a:extLst>
          </p:cNvPr>
          <p:cNvSpPr>
            <a:spLocks noGrp="1"/>
          </p:cNvSpPr>
          <p:nvPr>
            <p:ph idx="1"/>
          </p:nvPr>
        </p:nvSpPr>
        <p:spPr/>
        <p:txBody>
          <a:bodyPr/>
          <a:lstStyle/>
          <a:p>
            <a:r>
              <a:rPr lang="fr-FR" dirty="0"/>
              <a:t>Exercice : Ecrire 25% dans une cellule puis éditer le format. Que remarquez vous ?</a:t>
            </a:r>
          </a:p>
        </p:txBody>
      </p:sp>
    </p:spTree>
    <p:extLst>
      <p:ext uri="{BB962C8B-B14F-4D97-AF65-F5344CB8AC3E}">
        <p14:creationId xmlns:p14="http://schemas.microsoft.com/office/powerpoint/2010/main" val="194291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B0ECA-0F6F-4DB6-99E8-63310C99C3F6}"/>
              </a:ext>
            </a:extLst>
          </p:cNvPr>
          <p:cNvSpPr>
            <a:spLocks noGrp="1"/>
          </p:cNvSpPr>
          <p:nvPr>
            <p:ph type="title"/>
          </p:nvPr>
        </p:nvSpPr>
        <p:spPr/>
        <p:txBody>
          <a:bodyPr/>
          <a:lstStyle/>
          <a:p>
            <a:r>
              <a:rPr lang="fr-FR" dirty="0"/>
              <a:t>Fonctions élémentaires – Les formats</a:t>
            </a:r>
          </a:p>
        </p:txBody>
      </p:sp>
      <p:pic>
        <p:nvPicPr>
          <p:cNvPr id="4" name="Espace réservé du contenu 3">
            <a:extLst>
              <a:ext uri="{FF2B5EF4-FFF2-40B4-BE49-F238E27FC236}">
                <a16:creationId xmlns:a16="http://schemas.microsoft.com/office/drawing/2014/main" id="{980D8C65-8958-4782-AE81-8B48AE4E4891}"/>
              </a:ext>
            </a:extLst>
          </p:cNvPr>
          <p:cNvPicPr>
            <a:picLocks noGrp="1" noChangeAspect="1"/>
          </p:cNvPicPr>
          <p:nvPr>
            <p:ph idx="1"/>
          </p:nvPr>
        </p:nvPicPr>
        <p:blipFill>
          <a:blip r:embed="rId2"/>
          <a:stretch>
            <a:fillRect/>
          </a:stretch>
        </p:blipFill>
        <p:spPr>
          <a:xfrm>
            <a:off x="3431727" y="1825625"/>
            <a:ext cx="5328545" cy="4351338"/>
          </a:xfrm>
          <a:prstGeom prst="rect">
            <a:avLst/>
          </a:prstGeom>
        </p:spPr>
      </p:pic>
      <p:sp>
        <p:nvSpPr>
          <p:cNvPr id="5" name="Rectangle : coins arrondis 4">
            <a:extLst>
              <a:ext uri="{FF2B5EF4-FFF2-40B4-BE49-F238E27FC236}">
                <a16:creationId xmlns:a16="http://schemas.microsoft.com/office/drawing/2014/main" id="{892226B9-C5A2-423B-8456-D08FB323E1EE}"/>
              </a:ext>
            </a:extLst>
          </p:cNvPr>
          <p:cNvSpPr/>
          <p:nvPr/>
        </p:nvSpPr>
        <p:spPr>
          <a:xfrm>
            <a:off x="3581399" y="2613660"/>
            <a:ext cx="1638301" cy="12954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C65E377A-7430-4BC4-9A14-EE5376F9973E}"/>
              </a:ext>
            </a:extLst>
          </p:cNvPr>
          <p:cNvSpPr/>
          <p:nvPr/>
        </p:nvSpPr>
        <p:spPr>
          <a:xfrm>
            <a:off x="3581399" y="4001294"/>
            <a:ext cx="1638301" cy="36496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E33738D0-5968-421C-AF3E-37BC93067EEA}"/>
              </a:ext>
            </a:extLst>
          </p:cNvPr>
          <p:cNvSpPr/>
          <p:nvPr/>
        </p:nvSpPr>
        <p:spPr>
          <a:xfrm>
            <a:off x="5478779" y="2613660"/>
            <a:ext cx="1706881" cy="5486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C0E2473E-F184-4387-A247-A61BCBBE670C}"/>
              </a:ext>
            </a:extLst>
          </p:cNvPr>
          <p:cNvCxnSpPr>
            <a:cxnSpLocks/>
            <a:stCxn id="18" idx="3"/>
            <a:endCxn id="5" idx="1"/>
          </p:cNvCxnSpPr>
          <p:nvPr/>
        </p:nvCxnSpPr>
        <p:spPr>
          <a:xfrm>
            <a:off x="2743200" y="3261360"/>
            <a:ext cx="83819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F3BDD27E-991E-419F-8CFA-1421FF7137F1}"/>
              </a:ext>
            </a:extLst>
          </p:cNvPr>
          <p:cNvCxnSpPr>
            <a:cxnSpLocks/>
            <a:stCxn id="21" idx="3"/>
            <a:endCxn id="6" idx="1"/>
          </p:cNvCxnSpPr>
          <p:nvPr/>
        </p:nvCxnSpPr>
        <p:spPr>
          <a:xfrm>
            <a:off x="2913567" y="4183777"/>
            <a:ext cx="667832"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D7290CF-9736-4D40-8239-5FF7C4D274C1}"/>
              </a:ext>
            </a:extLst>
          </p:cNvPr>
          <p:cNvCxnSpPr>
            <a:cxnSpLocks/>
            <a:stCxn id="24" idx="1"/>
            <a:endCxn id="7" idx="3"/>
          </p:cNvCxnSpPr>
          <p:nvPr/>
        </p:nvCxnSpPr>
        <p:spPr>
          <a:xfrm flipH="1" flipV="1">
            <a:off x="7185660" y="2887980"/>
            <a:ext cx="1833690" cy="404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E183B7EC-A948-4F0D-8917-610A3DA69D25}"/>
              </a:ext>
            </a:extLst>
          </p:cNvPr>
          <p:cNvSpPr txBox="1"/>
          <p:nvPr/>
        </p:nvSpPr>
        <p:spPr>
          <a:xfrm>
            <a:off x="1104900" y="3076694"/>
            <a:ext cx="1638300" cy="369332"/>
          </a:xfrm>
          <a:prstGeom prst="rect">
            <a:avLst/>
          </a:prstGeom>
          <a:noFill/>
        </p:spPr>
        <p:txBody>
          <a:bodyPr wrap="square" rtlCol="0">
            <a:spAutoFit/>
          </a:bodyPr>
          <a:lstStyle/>
          <a:p>
            <a:pPr algn="ctr"/>
            <a:r>
              <a:rPr lang="fr-FR" dirty="0">
                <a:solidFill>
                  <a:srgbClr val="002060"/>
                </a:solidFill>
              </a:rPr>
              <a:t>Styles de ligne</a:t>
            </a:r>
          </a:p>
        </p:txBody>
      </p:sp>
      <p:sp>
        <p:nvSpPr>
          <p:cNvPr id="21" name="ZoneTexte 20">
            <a:extLst>
              <a:ext uri="{FF2B5EF4-FFF2-40B4-BE49-F238E27FC236}">
                <a16:creationId xmlns:a16="http://schemas.microsoft.com/office/drawing/2014/main" id="{76E82D6E-75D0-4624-89B8-C27F7C20323C}"/>
              </a:ext>
            </a:extLst>
          </p:cNvPr>
          <p:cNvSpPr txBox="1"/>
          <p:nvPr/>
        </p:nvSpPr>
        <p:spPr>
          <a:xfrm>
            <a:off x="624840" y="3860611"/>
            <a:ext cx="2288727" cy="646331"/>
          </a:xfrm>
          <a:prstGeom prst="rect">
            <a:avLst/>
          </a:prstGeom>
          <a:noFill/>
        </p:spPr>
        <p:txBody>
          <a:bodyPr wrap="square" rtlCol="0">
            <a:spAutoFit/>
          </a:bodyPr>
          <a:lstStyle/>
          <a:p>
            <a:pPr algn="ctr"/>
            <a:r>
              <a:rPr lang="fr-FR" dirty="0">
                <a:solidFill>
                  <a:srgbClr val="002060"/>
                </a:solidFill>
              </a:rPr>
              <a:t>Couleur (automatique = couleur système)</a:t>
            </a:r>
          </a:p>
        </p:txBody>
      </p:sp>
      <p:sp>
        <p:nvSpPr>
          <p:cNvPr id="24" name="ZoneTexte 23">
            <a:extLst>
              <a:ext uri="{FF2B5EF4-FFF2-40B4-BE49-F238E27FC236}">
                <a16:creationId xmlns:a16="http://schemas.microsoft.com/office/drawing/2014/main" id="{B3E1CC98-0CAC-48EA-9429-184448B03F78}"/>
              </a:ext>
            </a:extLst>
          </p:cNvPr>
          <p:cNvSpPr txBox="1"/>
          <p:nvPr/>
        </p:nvSpPr>
        <p:spPr>
          <a:xfrm>
            <a:off x="9019350" y="2707362"/>
            <a:ext cx="2555430" cy="369332"/>
          </a:xfrm>
          <a:prstGeom prst="rect">
            <a:avLst/>
          </a:prstGeom>
          <a:noFill/>
        </p:spPr>
        <p:txBody>
          <a:bodyPr wrap="square" rtlCol="0">
            <a:spAutoFit/>
          </a:bodyPr>
          <a:lstStyle/>
          <a:p>
            <a:pPr algn="ctr"/>
            <a:r>
              <a:rPr lang="fr-FR" dirty="0">
                <a:solidFill>
                  <a:srgbClr val="002060"/>
                </a:solidFill>
              </a:rPr>
              <a:t>Présélections rapides</a:t>
            </a:r>
          </a:p>
        </p:txBody>
      </p:sp>
      <p:sp>
        <p:nvSpPr>
          <p:cNvPr id="40" name="Rectangle : coins arrondis 39">
            <a:extLst>
              <a:ext uri="{FF2B5EF4-FFF2-40B4-BE49-F238E27FC236}">
                <a16:creationId xmlns:a16="http://schemas.microsoft.com/office/drawing/2014/main" id="{61B9C165-8422-4CE2-ACA6-8D6E0A3F7691}"/>
              </a:ext>
            </a:extLst>
          </p:cNvPr>
          <p:cNvSpPr/>
          <p:nvPr/>
        </p:nvSpPr>
        <p:spPr>
          <a:xfrm>
            <a:off x="5283104" y="3360420"/>
            <a:ext cx="2298796" cy="127111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1" name="Connecteur droit avec flèche 40">
            <a:extLst>
              <a:ext uri="{FF2B5EF4-FFF2-40B4-BE49-F238E27FC236}">
                <a16:creationId xmlns:a16="http://schemas.microsoft.com/office/drawing/2014/main" id="{3C0B8231-7FB4-48B3-BF85-DC4C325539BA}"/>
              </a:ext>
            </a:extLst>
          </p:cNvPr>
          <p:cNvCxnSpPr>
            <a:cxnSpLocks/>
            <a:stCxn id="46" idx="1"/>
            <a:endCxn id="40" idx="3"/>
          </p:cNvCxnSpPr>
          <p:nvPr/>
        </p:nvCxnSpPr>
        <p:spPr>
          <a:xfrm flipH="1">
            <a:off x="7581900" y="3995976"/>
            <a:ext cx="142983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A7E0834D-940F-4EFA-9D63-24AB72E6C9FF}"/>
              </a:ext>
            </a:extLst>
          </p:cNvPr>
          <p:cNvSpPr txBox="1"/>
          <p:nvPr/>
        </p:nvSpPr>
        <p:spPr>
          <a:xfrm>
            <a:off x="9011730" y="3811310"/>
            <a:ext cx="2555430" cy="369332"/>
          </a:xfrm>
          <a:prstGeom prst="rect">
            <a:avLst/>
          </a:prstGeom>
          <a:noFill/>
        </p:spPr>
        <p:txBody>
          <a:bodyPr wrap="square" rtlCol="0">
            <a:spAutoFit/>
          </a:bodyPr>
          <a:lstStyle/>
          <a:p>
            <a:pPr algn="ctr"/>
            <a:r>
              <a:rPr lang="fr-FR" dirty="0">
                <a:solidFill>
                  <a:srgbClr val="002060"/>
                </a:solidFill>
              </a:rPr>
              <a:t>Bordures personnalisées</a:t>
            </a:r>
          </a:p>
        </p:txBody>
      </p:sp>
    </p:spTree>
    <p:extLst>
      <p:ext uri="{BB962C8B-B14F-4D97-AF65-F5344CB8AC3E}">
        <p14:creationId xmlns:p14="http://schemas.microsoft.com/office/powerpoint/2010/main" val="205934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7846-302E-4DE6-B80C-B3A41EFCC2CB}"/>
              </a:ext>
            </a:extLst>
          </p:cNvPr>
          <p:cNvSpPr>
            <a:spLocks noGrp="1"/>
          </p:cNvSpPr>
          <p:nvPr>
            <p:ph type="title"/>
          </p:nvPr>
        </p:nvSpPr>
        <p:spPr/>
        <p:txBody>
          <a:bodyPr/>
          <a:lstStyle/>
          <a:p>
            <a:r>
              <a:rPr lang="fr-FR" dirty="0"/>
              <a:t>Fonctions élémentaires – Les formats</a:t>
            </a:r>
          </a:p>
        </p:txBody>
      </p:sp>
      <p:sp>
        <p:nvSpPr>
          <p:cNvPr id="3" name="Espace réservé du contenu 2">
            <a:extLst>
              <a:ext uri="{FF2B5EF4-FFF2-40B4-BE49-F238E27FC236}">
                <a16:creationId xmlns:a16="http://schemas.microsoft.com/office/drawing/2014/main" id="{07E222EA-C2D8-4FB5-9173-AA12CFEE98F6}"/>
              </a:ext>
            </a:extLst>
          </p:cNvPr>
          <p:cNvSpPr>
            <a:spLocks noGrp="1"/>
          </p:cNvSpPr>
          <p:nvPr>
            <p:ph idx="1"/>
          </p:nvPr>
        </p:nvSpPr>
        <p:spPr/>
        <p:txBody>
          <a:bodyPr/>
          <a:lstStyle/>
          <a:p>
            <a:r>
              <a:rPr lang="fr-FR" dirty="0"/>
              <a:t>Exercice : Créer des bordures autour d’une plage de données</a:t>
            </a:r>
          </a:p>
        </p:txBody>
      </p:sp>
    </p:spTree>
    <p:extLst>
      <p:ext uri="{BB962C8B-B14F-4D97-AF65-F5344CB8AC3E}">
        <p14:creationId xmlns:p14="http://schemas.microsoft.com/office/powerpoint/2010/main" val="1275280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792C26-AC8A-4BBB-9C25-E6218FE07EEF}"/>
              </a:ext>
            </a:extLst>
          </p:cNvPr>
          <p:cNvSpPr>
            <a:spLocks noGrp="1"/>
          </p:cNvSpPr>
          <p:nvPr>
            <p:ph type="title"/>
          </p:nvPr>
        </p:nvSpPr>
        <p:spPr/>
        <p:txBody>
          <a:bodyPr/>
          <a:lstStyle/>
          <a:p>
            <a:r>
              <a:rPr lang="fr-FR" dirty="0"/>
              <a:t>Fonctions élémentaires – Les formats</a:t>
            </a:r>
          </a:p>
        </p:txBody>
      </p:sp>
      <p:pic>
        <p:nvPicPr>
          <p:cNvPr id="4" name="Espace réservé du contenu 3">
            <a:extLst>
              <a:ext uri="{FF2B5EF4-FFF2-40B4-BE49-F238E27FC236}">
                <a16:creationId xmlns:a16="http://schemas.microsoft.com/office/drawing/2014/main" id="{F8950E66-54F9-4A1A-8B33-04B8963BBA78}"/>
              </a:ext>
            </a:extLst>
          </p:cNvPr>
          <p:cNvPicPr>
            <a:picLocks noGrp="1" noChangeAspect="1"/>
          </p:cNvPicPr>
          <p:nvPr>
            <p:ph idx="1"/>
          </p:nvPr>
        </p:nvPicPr>
        <p:blipFill>
          <a:blip r:embed="rId2"/>
          <a:stretch>
            <a:fillRect/>
          </a:stretch>
        </p:blipFill>
        <p:spPr>
          <a:xfrm>
            <a:off x="3431727" y="1825625"/>
            <a:ext cx="5328545" cy="4351338"/>
          </a:xfrm>
          <a:prstGeom prst="rect">
            <a:avLst/>
          </a:prstGeom>
        </p:spPr>
      </p:pic>
    </p:spTree>
    <p:extLst>
      <p:ext uri="{BB962C8B-B14F-4D97-AF65-F5344CB8AC3E}">
        <p14:creationId xmlns:p14="http://schemas.microsoft.com/office/powerpoint/2010/main" val="38943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4AFEA4-DFAF-249D-02AC-A1B6AD466859}"/>
              </a:ext>
            </a:extLst>
          </p:cNvPr>
          <p:cNvSpPr>
            <a:spLocks noGrp="1"/>
          </p:cNvSpPr>
          <p:nvPr>
            <p:ph type="title"/>
          </p:nvPr>
        </p:nvSpPr>
        <p:spPr/>
        <p:txBody>
          <a:bodyPr/>
          <a:lstStyle/>
          <a:p>
            <a:r>
              <a:rPr lang="fr-FR" dirty="0"/>
              <a:t>Objectifs du module 2/4</a:t>
            </a:r>
          </a:p>
        </p:txBody>
      </p:sp>
      <p:sp>
        <p:nvSpPr>
          <p:cNvPr id="3" name="Espace réservé du contenu 2">
            <a:extLst>
              <a:ext uri="{FF2B5EF4-FFF2-40B4-BE49-F238E27FC236}">
                <a16:creationId xmlns:a16="http://schemas.microsoft.com/office/drawing/2014/main" id="{B39BD8FA-8320-EF56-2878-69FF81D3ED22}"/>
              </a:ext>
            </a:extLst>
          </p:cNvPr>
          <p:cNvSpPr>
            <a:spLocks noGrp="1"/>
          </p:cNvSpPr>
          <p:nvPr>
            <p:ph idx="1"/>
          </p:nvPr>
        </p:nvSpPr>
        <p:spPr/>
        <p:txBody>
          <a:bodyPr/>
          <a:lstStyle/>
          <a:p>
            <a:r>
              <a:rPr lang="fr-FR" dirty="0"/>
              <a:t>Introduction au VBA</a:t>
            </a:r>
          </a:p>
          <a:p>
            <a:r>
              <a:rPr lang="fr-FR" dirty="0"/>
              <a:t>Algorithme et fonctionnalités de base</a:t>
            </a:r>
          </a:p>
          <a:p>
            <a:r>
              <a:rPr lang="fr-FR" dirty="0"/>
              <a:t>Programmation orientée objet.</a:t>
            </a:r>
          </a:p>
          <a:p>
            <a:r>
              <a:rPr lang="fr-FR" dirty="0"/>
              <a:t>IHM</a:t>
            </a:r>
          </a:p>
        </p:txBody>
      </p:sp>
    </p:spTree>
    <p:extLst>
      <p:ext uri="{BB962C8B-B14F-4D97-AF65-F5344CB8AC3E}">
        <p14:creationId xmlns:p14="http://schemas.microsoft.com/office/powerpoint/2010/main" val="282998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AD82F-3A73-404E-8F5F-FB6E8078FA57}"/>
              </a:ext>
            </a:extLst>
          </p:cNvPr>
          <p:cNvSpPr>
            <a:spLocks noGrp="1"/>
          </p:cNvSpPr>
          <p:nvPr>
            <p:ph type="title"/>
          </p:nvPr>
        </p:nvSpPr>
        <p:spPr/>
        <p:txBody>
          <a:bodyPr/>
          <a:lstStyle/>
          <a:p>
            <a:r>
              <a:rPr lang="fr-FR" dirty="0"/>
              <a:t>Fonctions élémentaires – Les formats</a:t>
            </a:r>
          </a:p>
        </p:txBody>
      </p:sp>
      <p:sp>
        <p:nvSpPr>
          <p:cNvPr id="3" name="Espace réservé du contenu 2">
            <a:extLst>
              <a:ext uri="{FF2B5EF4-FFF2-40B4-BE49-F238E27FC236}">
                <a16:creationId xmlns:a16="http://schemas.microsoft.com/office/drawing/2014/main" id="{926B2290-7ECA-4B2E-92F8-A785CD33C87D}"/>
              </a:ext>
            </a:extLst>
          </p:cNvPr>
          <p:cNvSpPr>
            <a:spLocks noGrp="1"/>
          </p:cNvSpPr>
          <p:nvPr>
            <p:ph idx="1"/>
          </p:nvPr>
        </p:nvSpPr>
        <p:spPr/>
        <p:txBody>
          <a:bodyPr/>
          <a:lstStyle/>
          <a:p>
            <a:r>
              <a:rPr lang="fr-FR" dirty="0"/>
              <a:t>Exercice : modifier le remplissage de certaines cellules</a:t>
            </a:r>
          </a:p>
        </p:txBody>
      </p:sp>
    </p:spTree>
    <p:extLst>
      <p:ext uri="{BB962C8B-B14F-4D97-AF65-F5344CB8AC3E}">
        <p14:creationId xmlns:p14="http://schemas.microsoft.com/office/powerpoint/2010/main" val="1794937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2C7C4-7B75-4979-9961-80773DF737EB}"/>
              </a:ext>
            </a:extLst>
          </p:cNvPr>
          <p:cNvSpPr>
            <a:spLocks noGrp="1"/>
          </p:cNvSpPr>
          <p:nvPr>
            <p:ph type="title"/>
          </p:nvPr>
        </p:nvSpPr>
        <p:spPr/>
        <p:txBody>
          <a:bodyPr>
            <a:normAutofit fontScale="90000"/>
          </a:bodyPr>
          <a:lstStyle/>
          <a:p>
            <a:r>
              <a:rPr lang="fr-FR" dirty="0"/>
              <a:t>Fonctions élémentaires – Enregistrement du fichier Excel</a:t>
            </a:r>
          </a:p>
        </p:txBody>
      </p:sp>
      <p:sp>
        <p:nvSpPr>
          <p:cNvPr id="3" name="Espace réservé du contenu 2">
            <a:extLst>
              <a:ext uri="{FF2B5EF4-FFF2-40B4-BE49-F238E27FC236}">
                <a16:creationId xmlns:a16="http://schemas.microsoft.com/office/drawing/2014/main" id="{0DA2DB47-E19C-4C5C-B177-25C39FD81FE9}"/>
              </a:ext>
            </a:extLst>
          </p:cNvPr>
          <p:cNvSpPr>
            <a:spLocks noGrp="1"/>
          </p:cNvSpPr>
          <p:nvPr>
            <p:ph sz="half" idx="1"/>
          </p:nvPr>
        </p:nvSpPr>
        <p:spPr/>
        <p:txBody>
          <a:bodyPr/>
          <a:lstStyle/>
          <a:p>
            <a:r>
              <a:rPr lang="fr-FR" dirty="0"/>
              <a:t>Excel est personnalisable et donc, une même fonction peut être présente depuis plusieurs menus.</a:t>
            </a:r>
          </a:p>
          <a:p>
            <a:pPr lvl="1"/>
            <a:r>
              <a:rPr lang="fr-FR" dirty="0"/>
              <a:t>Disquette depuis le menu rapide</a:t>
            </a:r>
          </a:p>
          <a:p>
            <a:pPr lvl="1"/>
            <a:r>
              <a:rPr lang="fr-FR" dirty="0"/>
              <a:t>Depuis le ruban</a:t>
            </a:r>
          </a:p>
          <a:p>
            <a:pPr lvl="1"/>
            <a:r>
              <a:rPr lang="fr-FR" dirty="0"/>
              <a:t>Raccourci clavier</a:t>
            </a:r>
          </a:p>
          <a:p>
            <a:pPr lvl="2"/>
            <a:r>
              <a:rPr lang="fr-FR" dirty="0"/>
              <a:t>Ctrl + S pour enregistrer</a:t>
            </a:r>
          </a:p>
          <a:p>
            <a:pPr lvl="2"/>
            <a:r>
              <a:rPr lang="fr-FR" dirty="0"/>
              <a:t>F12 pour enregistrer-sous</a:t>
            </a:r>
          </a:p>
        </p:txBody>
      </p:sp>
      <p:pic>
        <p:nvPicPr>
          <p:cNvPr id="10" name="Espace réservé du contenu 7">
            <a:extLst>
              <a:ext uri="{FF2B5EF4-FFF2-40B4-BE49-F238E27FC236}">
                <a16:creationId xmlns:a16="http://schemas.microsoft.com/office/drawing/2014/main" id="{634C1E98-2FE7-4C51-816C-06A984B96BDF}"/>
              </a:ext>
            </a:extLst>
          </p:cNvPr>
          <p:cNvPicPr>
            <a:picLocks noGrp="1" noChangeAspect="1"/>
          </p:cNvPicPr>
          <p:nvPr>
            <p:ph sz="half" idx="2"/>
          </p:nvPr>
        </p:nvPicPr>
        <p:blipFill rotWithShape="1">
          <a:blip r:embed="rId2"/>
          <a:srcRect r="65000"/>
          <a:stretch/>
        </p:blipFill>
        <p:spPr>
          <a:xfrm>
            <a:off x="7188280" y="1825625"/>
            <a:ext cx="3149439" cy="4351338"/>
          </a:xfrm>
          <a:prstGeom prst="rect">
            <a:avLst/>
          </a:prstGeom>
        </p:spPr>
      </p:pic>
      <p:sp>
        <p:nvSpPr>
          <p:cNvPr id="11" name="Rectangle : coins arrondis 10">
            <a:extLst>
              <a:ext uri="{FF2B5EF4-FFF2-40B4-BE49-F238E27FC236}">
                <a16:creationId xmlns:a16="http://schemas.microsoft.com/office/drawing/2014/main" id="{FB259866-FF56-4B36-A5F6-92A6B55B66E5}"/>
              </a:ext>
            </a:extLst>
          </p:cNvPr>
          <p:cNvSpPr/>
          <p:nvPr/>
        </p:nvSpPr>
        <p:spPr>
          <a:xfrm>
            <a:off x="8038922" y="4983480"/>
            <a:ext cx="2743377" cy="132556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avec flèche 11">
            <a:extLst>
              <a:ext uri="{FF2B5EF4-FFF2-40B4-BE49-F238E27FC236}">
                <a16:creationId xmlns:a16="http://schemas.microsoft.com/office/drawing/2014/main" id="{26DDDD4B-B13B-45CD-9016-24BBCC206801}"/>
              </a:ext>
            </a:extLst>
          </p:cNvPr>
          <p:cNvCxnSpPr>
            <a:cxnSpLocks/>
            <a:stCxn id="13" idx="0"/>
            <a:endCxn id="11" idx="1"/>
          </p:cNvCxnSpPr>
          <p:nvPr/>
        </p:nvCxnSpPr>
        <p:spPr>
          <a:xfrm flipV="1">
            <a:off x="6096000" y="5646261"/>
            <a:ext cx="1942922" cy="44342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2B2930A-D96F-4B35-8349-CCE192D4F6E5}"/>
              </a:ext>
            </a:extLst>
          </p:cNvPr>
          <p:cNvSpPr txBox="1"/>
          <p:nvPr/>
        </p:nvSpPr>
        <p:spPr>
          <a:xfrm>
            <a:off x="4818285" y="6089690"/>
            <a:ext cx="2555430" cy="646331"/>
          </a:xfrm>
          <a:prstGeom prst="rect">
            <a:avLst/>
          </a:prstGeom>
          <a:noFill/>
        </p:spPr>
        <p:txBody>
          <a:bodyPr wrap="square" rtlCol="0">
            <a:spAutoFit/>
          </a:bodyPr>
          <a:lstStyle/>
          <a:p>
            <a:pPr algn="ctr"/>
            <a:r>
              <a:rPr lang="fr-FR" dirty="0">
                <a:solidFill>
                  <a:srgbClr val="002060"/>
                </a:solidFill>
              </a:rPr>
              <a:t>Sélection du format d’enregistrement</a:t>
            </a:r>
          </a:p>
        </p:txBody>
      </p:sp>
    </p:spTree>
    <p:extLst>
      <p:ext uri="{BB962C8B-B14F-4D97-AF65-F5344CB8AC3E}">
        <p14:creationId xmlns:p14="http://schemas.microsoft.com/office/powerpoint/2010/main" val="256577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93A04-6421-4D90-8387-7A2AFCB28B84}"/>
              </a:ext>
            </a:extLst>
          </p:cNvPr>
          <p:cNvSpPr>
            <a:spLocks noGrp="1"/>
          </p:cNvSpPr>
          <p:nvPr>
            <p:ph type="title"/>
          </p:nvPr>
        </p:nvSpPr>
        <p:spPr/>
        <p:txBody>
          <a:bodyPr>
            <a:normAutofit fontScale="90000"/>
          </a:bodyPr>
          <a:lstStyle/>
          <a:p>
            <a:r>
              <a:rPr lang="fr-FR" dirty="0"/>
              <a:t>Fonctions élémentaires – Enregistrement du fichier Excel</a:t>
            </a:r>
          </a:p>
        </p:txBody>
      </p:sp>
      <p:sp>
        <p:nvSpPr>
          <p:cNvPr id="3" name="Espace réservé du contenu 2">
            <a:extLst>
              <a:ext uri="{FF2B5EF4-FFF2-40B4-BE49-F238E27FC236}">
                <a16:creationId xmlns:a16="http://schemas.microsoft.com/office/drawing/2014/main" id="{04C61942-6052-49FD-B3CC-4A3AC2AAE45E}"/>
              </a:ext>
            </a:extLst>
          </p:cNvPr>
          <p:cNvSpPr>
            <a:spLocks noGrp="1"/>
          </p:cNvSpPr>
          <p:nvPr>
            <p:ph idx="1"/>
          </p:nvPr>
        </p:nvSpPr>
        <p:spPr/>
        <p:txBody>
          <a:bodyPr/>
          <a:lstStyle/>
          <a:p>
            <a:r>
              <a:rPr lang="fr-FR" dirty="0"/>
              <a:t>Exercice : Enregistrer le fichier dans les documents par exemple en utilisant le raccourci clavier.</a:t>
            </a:r>
          </a:p>
          <a:p>
            <a:pPr lvl="1"/>
            <a:r>
              <a:rPr lang="fr-FR" dirty="0"/>
              <a:t>Sélectionner le format .xlsx</a:t>
            </a:r>
          </a:p>
        </p:txBody>
      </p:sp>
    </p:spTree>
    <p:extLst>
      <p:ext uri="{BB962C8B-B14F-4D97-AF65-F5344CB8AC3E}">
        <p14:creationId xmlns:p14="http://schemas.microsoft.com/office/powerpoint/2010/main" val="82075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CEFA4F-8EEC-4F82-8CAB-362E842DD438}"/>
              </a:ext>
            </a:extLst>
          </p:cNvPr>
          <p:cNvSpPr>
            <a:spLocks noGrp="1"/>
          </p:cNvSpPr>
          <p:nvPr>
            <p:ph type="title"/>
          </p:nvPr>
        </p:nvSpPr>
        <p:spPr/>
        <p:txBody>
          <a:bodyPr>
            <a:normAutofit fontScale="90000"/>
          </a:bodyPr>
          <a:lstStyle/>
          <a:p>
            <a:r>
              <a:rPr lang="fr-FR" dirty="0"/>
              <a:t>Fonctions élémentaires – Enregistrement du fichier Excel</a:t>
            </a:r>
          </a:p>
        </p:txBody>
      </p:sp>
      <p:sp>
        <p:nvSpPr>
          <p:cNvPr id="3" name="Espace réservé du contenu 2">
            <a:extLst>
              <a:ext uri="{FF2B5EF4-FFF2-40B4-BE49-F238E27FC236}">
                <a16:creationId xmlns:a16="http://schemas.microsoft.com/office/drawing/2014/main" id="{A48F9615-7E8F-427E-936F-A2E2EA36BE15}"/>
              </a:ext>
            </a:extLst>
          </p:cNvPr>
          <p:cNvSpPr>
            <a:spLocks noGrp="1"/>
          </p:cNvSpPr>
          <p:nvPr>
            <p:ph idx="1"/>
          </p:nvPr>
        </p:nvSpPr>
        <p:spPr/>
        <p:txBody>
          <a:bodyPr/>
          <a:lstStyle/>
          <a:p>
            <a:r>
              <a:rPr lang="fr-FR" dirty="0"/>
              <a:t>Maintenant que notre fichier est enregistré, le raccourci Ctrl + S permet d’actualiser la sauvegarde à tout moment.</a:t>
            </a:r>
          </a:p>
        </p:txBody>
      </p:sp>
    </p:spTree>
    <p:extLst>
      <p:ext uri="{BB962C8B-B14F-4D97-AF65-F5344CB8AC3E}">
        <p14:creationId xmlns:p14="http://schemas.microsoft.com/office/powerpoint/2010/main" val="832925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897D3-994E-4060-8CDA-CA8C4FB26E24}"/>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F47269C4-A8DE-4E6F-839E-EE33B040C7B5}"/>
              </a:ext>
            </a:extLst>
          </p:cNvPr>
          <p:cNvSpPr>
            <a:spLocks noGrp="1"/>
          </p:cNvSpPr>
          <p:nvPr>
            <p:ph idx="1"/>
          </p:nvPr>
        </p:nvSpPr>
        <p:spPr/>
        <p:txBody>
          <a:bodyPr/>
          <a:lstStyle/>
          <a:p>
            <a:r>
              <a:rPr lang="fr-FR" dirty="0"/>
              <a:t>Excel contient des listes personnalisables qui permettent d’assister la saisie.</a:t>
            </a:r>
          </a:p>
        </p:txBody>
      </p:sp>
    </p:spTree>
    <p:extLst>
      <p:ext uri="{BB962C8B-B14F-4D97-AF65-F5344CB8AC3E}">
        <p14:creationId xmlns:p14="http://schemas.microsoft.com/office/powerpoint/2010/main" val="427819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CAF30-BB24-4F9C-850F-779E39055DA8}"/>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D86410D0-0D3D-4F16-8CD9-C8B93A48387A}"/>
              </a:ext>
            </a:extLst>
          </p:cNvPr>
          <p:cNvSpPr>
            <a:spLocks noGrp="1"/>
          </p:cNvSpPr>
          <p:nvPr>
            <p:ph sz="half" idx="1"/>
          </p:nvPr>
        </p:nvSpPr>
        <p:spPr/>
        <p:txBody>
          <a:bodyPr/>
          <a:lstStyle/>
          <a:p>
            <a:r>
              <a:rPr lang="fr-FR" dirty="0"/>
              <a:t>Exercice :</a:t>
            </a:r>
          </a:p>
          <a:p>
            <a:pPr lvl="1"/>
            <a:r>
              <a:rPr lang="fr-FR" dirty="0"/>
              <a:t>Saisir « Lundi » dans une cellule et valider (avec Entrée par exemple)</a:t>
            </a:r>
          </a:p>
          <a:p>
            <a:pPr lvl="1"/>
            <a:r>
              <a:rPr lang="fr-FR" dirty="0"/>
              <a:t>Puis placer précisément le curseur de la souris en bas à droite de la cellule</a:t>
            </a:r>
          </a:p>
          <a:p>
            <a:pPr lvl="1"/>
            <a:r>
              <a:rPr lang="fr-FR" dirty="0"/>
              <a:t>Maintenez le clic et glisser la souris vers le bas</a:t>
            </a:r>
          </a:p>
          <a:p>
            <a:pPr lvl="1"/>
            <a:r>
              <a:rPr lang="fr-FR" dirty="0"/>
              <a:t>Puis relâcher</a:t>
            </a:r>
          </a:p>
        </p:txBody>
      </p:sp>
      <p:pic>
        <p:nvPicPr>
          <p:cNvPr id="6" name="Espace réservé du contenu 5">
            <a:extLst>
              <a:ext uri="{FF2B5EF4-FFF2-40B4-BE49-F238E27FC236}">
                <a16:creationId xmlns:a16="http://schemas.microsoft.com/office/drawing/2014/main" id="{310A7B88-2408-4820-A061-DCAF2658398A}"/>
              </a:ext>
            </a:extLst>
          </p:cNvPr>
          <p:cNvPicPr>
            <a:picLocks noGrp="1" noChangeAspect="1"/>
          </p:cNvPicPr>
          <p:nvPr>
            <p:ph sz="half" idx="2"/>
          </p:nvPr>
        </p:nvPicPr>
        <p:blipFill rotWithShape="1">
          <a:blip r:embed="rId2"/>
          <a:srcRect r="64265"/>
          <a:stretch/>
        </p:blipFill>
        <p:spPr>
          <a:xfrm>
            <a:off x="6713220" y="2453285"/>
            <a:ext cx="1851660" cy="3096018"/>
          </a:xfrm>
          <a:prstGeom prst="rect">
            <a:avLst/>
          </a:prstGeom>
        </p:spPr>
      </p:pic>
      <p:pic>
        <p:nvPicPr>
          <p:cNvPr id="7" name="Image 6">
            <a:extLst>
              <a:ext uri="{FF2B5EF4-FFF2-40B4-BE49-F238E27FC236}">
                <a16:creationId xmlns:a16="http://schemas.microsoft.com/office/drawing/2014/main" id="{1E594A5C-11AC-4181-B9D7-049F249B0EB9}"/>
              </a:ext>
            </a:extLst>
          </p:cNvPr>
          <p:cNvPicPr>
            <a:picLocks noChangeAspect="1"/>
          </p:cNvPicPr>
          <p:nvPr/>
        </p:nvPicPr>
        <p:blipFill rotWithShape="1">
          <a:blip r:embed="rId3"/>
          <a:srcRect r="64265"/>
          <a:stretch/>
        </p:blipFill>
        <p:spPr>
          <a:xfrm>
            <a:off x="9502140" y="2453285"/>
            <a:ext cx="1851660" cy="3106965"/>
          </a:xfrm>
          <a:prstGeom prst="rect">
            <a:avLst/>
          </a:prstGeom>
        </p:spPr>
      </p:pic>
      <p:cxnSp>
        <p:nvCxnSpPr>
          <p:cNvPr id="8" name="Connecteur droit avec flèche 7">
            <a:extLst>
              <a:ext uri="{FF2B5EF4-FFF2-40B4-BE49-F238E27FC236}">
                <a16:creationId xmlns:a16="http://schemas.microsoft.com/office/drawing/2014/main" id="{9526B0C3-567A-4E2E-B3A2-EDA0E030684C}"/>
              </a:ext>
            </a:extLst>
          </p:cNvPr>
          <p:cNvCxnSpPr>
            <a:cxnSpLocks/>
            <a:stCxn id="6" idx="3"/>
            <a:endCxn id="7" idx="1"/>
          </p:cNvCxnSpPr>
          <p:nvPr/>
        </p:nvCxnSpPr>
        <p:spPr>
          <a:xfrm>
            <a:off x="8564880" y="4001294"/>
            <a:ext cx="937260" cy="547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166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6D1B65-61F5-4915-8DF3-6D7253BD6869}"/>
              </a:ext>
            </a:extLst>
          </p:cNvPr>
          <p:cNvSpPr>
            <a:spLocks noGrp="1"/>
          </p:cNvSpPr>
          <p:nvPr>
            <p:ph type="title"/>
          </p:nvPr>
        </p:nvSpPr>
        <p:spPr/>
        <p:txBody>
          <a:bodyPr/>
          <a:lstStyle/>
          <a:p>
            <a:r>
              <a:rPr lang="fr-FR" dirty="0"/>
              <a:t>Fonctions élémentaires – Saisie assistée</a:t>
            </a:r>
          </a:p>
        </p:txBody>
      </p:sp>
      <p:sp>
        <p:nvSpPr>
          <p:cNvPr id="5" name="Espace réservé du contenu 4">
            <a:extLst>
              <a:ext uri="{FF2B5EF4-FFF2-40B4-BE49-F238E27FC236}">
                <a16:creationId xmlns:a16="http://schemas.microsoft.com/office/drawing/2014/main" id="{6701C3DC-21F4-4FB5-BF9D-8B8580AADC40}"/>
              </a:ext>
            </a:extLst>
          </p:cNvPr>
          <p:cNvSpPr>
            <a:spLocks noGrp="1"/>
          </p:cNvSpPr>
          <p:nvPr>
            <p:ph idx="1"/>
          </p:nvPr>
        </p:nvSpPr>
        <p:spPr/>
        <p:txBody>
          <a:bodyPr/>
          <a:lstStyle/>
          <a:p>
            <a:r>
              <a:rPr lang="fr-FR" dirty="0"/>
              <a:t>Les listes de saisie assistées sont disponibles depuis le menu :</a:t>
            </a:r>
          </a:p>
          <a:p>
            <a:pPr lvl="1"/>
            <a:r>
              <a:rPr lang="fr-FR" dirty="0"/>
              <a:t>Ruban « Fichier » puis « Options »</a:t>
            </a:r>
          </a:p>
          <a:p>
            <a:pPr lvl="1"/>
            <a:r>
              <a:rPr lang="fr-FR" dirty="0"/>
              <a:t> </a:t>
            </a:r>
          </a:p>
        </p:txBody>
      </p:sp>
      <p:pic>
        <p:nvPicPr>
          <p:cNvPr id="7" name="Image 6">
            <a:extLst>
              <a:ext uri="{FF2B5EF4-FFF2-40B4-BE49-F238E27FC236}">
                <a16:creationId xmlns:a16="http://schemas.microsoft.com/office/drawing/2014/main" id="{963E8852-90F1-458C-BA46-7031E609CB3C}"/>
              </a:ext>
            </a:extLst>
          </p:cNvPr>
          <p:cNvPicPr>
            <a:picLocks noChangeAspect="1"/>
          </p:cNvPicPr>
          <p:nvPr/>
        </p:nvPicPr>
        <p:blipFill>
          <a:blip r:embed="rId2"/>
          <a:stretch>
            <a:fillRect/>
          </a:stretch>
        </p:blipFill>
        <p:spPr>
          <a:xfrm>
            <a:off x="1615440" y="2665095"/>
            <a:ext cx="4693920" cy="3827780"/>
          </a:xfrm>
          <a:prstGeom prst="rect">
            <a:avLst/>
          </a:prstGeom>
        </p:spPr>
      </p:pic>
      <p:sp>
        <p:nvSpPr>
          <p:cNvPr id="8" name="Rectangle : coins arrondis 7">
            <a:extLst>
              <a:ext uri="{FF2B5EF4-FFF2-40B4-BE49-F238E27FC236}">
                <a16:creationId xmlns:a16="http://schemas.microsoft.com/office/drawing/2014/main" id="{324C8049-B825-4FC3-A9E3-5ABAFB4F32B3}"/>
              </a:ext>
            </a:extLst>
          </p:cNvPr>
          <p:cNvSpPr/>
          <p:nvPr/>
        </p:nvSpPr>
        <p:spPr>
          <a:xfrm>
            <a:off x="1561923" y="3726180"/>
            <a:ext cx="1432738" cy="25908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coins arrondis 8">
            <a:extLst>
              <a:ext uri="{FF2B5EF4-FFF2-40B4-BE49-F238E27FC236}">
                <a16:creationId xmlns:a16="http://schemas.microsoft.com/office/drawing/2014/main" id="{5DF48DCC-9C24-430C-A363-75BD7CC249BA}"/>
              </a:ext>
            </a:extLst>
          </p:cNvPr>
          <p:cNvSpPr/>
          <p:nvPr/>
        </p:nvSpPr>
        <p:spPr>
          <a:xfrm>
            <a:off x="4800423" y="4869180"/>
            <a:ext cx="1432738" cy="25908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7CFCC73C-03BE-478E-B182-F73FEB9E2B45}"/>
              </a:ext>
            </a:extLst>
          </p:cNvPr>
          <p:cNvCxnSpPr>
            <a:cxnSpLocks/>
            <a:endCxn id="8" idx="1"/>
          </p:cNvCxnSpPr>
          <p:nvPr/>
        </p:nvCxnSpPr>
        <p:spPr>
          <a:xfrm>
            <a:off x="967740" y="3855720"/>
            <a:ext cx="594183"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F0102A4E-1860-4CD0-8AB5-3AB054E08597}"/>
              </a:ext>
            </a:extLst>
          </p:cNvPr>
          <p:cNvCxnSpPr>
            <a:cxnSpLocks/>
            <a:stCxn id="8" idx="3"/>
            <a:endCxn id="9" idx="1"/>
          </p:cNvCxnSpPr>
          <p:nvPr/>
        </p:nvCxnSpPr>
        <p:spPr>
          <a:xfrm>
            <a:off x="2994661" y="3855720"/>
            <a:ext cx="1805762" cy="114300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1EDB0F3F-E29B-4529-8B2C-9C33D9B9D644}"/>
              </a:ext>
            </a:extLst>
          </p:cNvPr>
          <p:cNvPicPr>
            <a:picLocks noChangeAspect="1"/>
          </p:cNvPicPr>
          <p:nvPr/>
        </p:nvPicPr>
        <p:blipFill>
          <a:blip r:embed="rId3"/>
          <a:stretch>
            <a:fillRect/>
          </a:stretch>
        </p:blipFill>
        <p:spPr>
          <a:xfrm>
            <a:off x="6883624" y="3312795"/>
            <a:ext cx="4900872" cy="2463165"/>
          </a:xfrm>
          <a:prstGeom prst="rect">
            <a:avLst/>
          </a:prstGeom>
        </p:spPr>
      </p:pic>
      <p:cxnSp>
        <p:nvCxnSpPr>
          <p:cNvPr id="17" name="Connecteur droit avec flèche 16">
            <a:extLst>
              <a:ext uri="{FF2B5EF4-FFF2-40B4-BE49-F238E27FC236}">
                <a16:creationId xmlns:a16="http://schemas.microsoft.com/office/drawing/2014/main" id="{0B209513-5D62-41C6-B432-92CA14C11DC6}"/>
              </a:ext>
            </a:extLst>
          </p:cNvPr>
          <p:cNvCxnSpPr>
            <a:cxnSpLocks/>
            <a:stCxn id="9" idx="3"/>
            <a:endCxn id="22" idx="1"/>
          </p:cNvCxnSpPr>
          <p:nvPr/>
        </p:nvCxnSpPr>
        <p:spPr>
          <a:xfrm flipV="1">
            <a:off x="6233161" y="4533900"/>
            <a:ext cx="457200" cy="46482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041B6693-FDCB-41A9-931E-6B9ABF9105AB}"/>
              </a:ext>
            </a:extLst>
          </p:cNvPr>
          <p:cNvSpPr/>
          <p:nvPr/>
        </p:nvSpPr>
        <p:spPr>
          <a:xfrm>
            <a:off x="6690361" y="3063240"/>
            <a:ext cx="5257622" cy="294132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08204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55716-85FF-4D45-9580-9C7D8EC06D49}"/>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41E26628-23B2-4BEB-8F27-00E24D4F63F6}"/>
              </a:ext>
            </a:extLst>
          </p:cNvPr>
          <p:cNvSpPr>
            <a:spLocks noGrp="1"/>
          </p:cNvSpPr>
          <p:nvPr>
            <p:ph idx="1"/>
          </p:nvPr>
        </p:nvSpPr>
        <p:spPr/>
        <p:txBody>
          <a:bodyPr>
            <a:normAutofit lnSpcReduction="10000"/>
          </a:bodyPr>
          <a:lstStyle/>
          <a:p>
            <a:r>
              <a:rPr lang="fr-FR" dirty="0"/>
              <a:t>Exercice : créer une liste personnalisée :</a:t>
            </a:r>
          </a:p>
          <a:p>
            <a:pPr lvl="1"/>
            <a:r>
              <a:rPr lang="fr-FR" dirty="0"/>
              <a:t>L</a:t>
            </a:r>
          </a:p>
          <a:p>
            <a:pPr lvl="1"/>
            <a:r>
              <a:rPr lang="fr-FR" dirty="0"/>
              <a:t>M</a:t>
            </a:r>
          </a:p>
          <a:p>
            <a:pPr lvl="1"/>
            <a:r>
              <a:rPr lang="fr-FR" dirty="0"/>
              <a:t>M</a:t>
            </a:r>
          </a:p>
          <a:p>
            <a:pPr lvl="1"/>
            <a:r>
              <a:rPr lang="fr-FR" dirty="0"/>
              <a:t>J</a:t>
            </a:r>
          </a:p>
          <a:p>
            <a:pPr lvl="1"/>
            <a:r>
              <a:rPr lang="fr-FR" dirty="0"/>
              <a:t>V</a:t>
            </a:r>
          </a:p>
          <a:p>
            <a:pPr lvl="1"/>
            <a:r>
              <a:rPr lang="fr-FR" dirty="0"/>
              <a:t>S</a:t>
            </a:r>
          </a:p>
          <a:p>
            <a:pPr lvl="1"/>
            <a:r>
              <a:rPr lang="fr-FR" dirty="0"/>
              <a:t>D</a:t>
            </a:r>
          </a:p>
          <a:p>
            <a:r>
              <a:rPr lang="fr-FR" dirty="0"/>
              <a:t>Et exécutez là</a:t>
            </a:r>
          </a:p>
          <a:p>
            <a:r>
              <a:rPr lang="fr-FR" dirty="0"/>
              <a:t>Indice : Dans les entrées de la liste, le retour à la ligne permet de séparer les valeurs</a:t>
            </a:r>
          </a:p>
        </p:txBody>
      </p:sp>
    </p:spTree>
    <p:extLst>
      <p:ext uri="{BB962C8B-B14F-4D97-AF65-F5344CB8AC3E}">
        <p14:creationId xmlns:p14="http://schemas.microsoft.com/office/powerpoint/2010/main" val="377313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4120A-7694-4B8F-AE49-74F8BA3A6BE5}"/>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2407AFE2-B958-47F3-AADF-FF208FA34E1B}"/>
              </a:ext>
            </a:extLst>
          </p:cNvPr>
          <p:cNvSpPr>
            <a:spLocks noGrp="1"/>
          </p:cNvSpPr>
          <p:nvPr>
            <p:ph idx="1"/>
          </p:nvPr>
        </p:nvSpPr>
        <p:spPr/>
        <p:txBody>
          <a:bodyPr/>
          <a:lstStyle/>
          <a:p>
            <a:r>
              <a:rPr lang="fr-FR" dirty="0"/>
              <a:t>Un autre type de saisie assistée permet de gagner du temps.</a:t>
            </a:r>
          </a:p>
        </p:txBody>
      </p:sp>
      <p:pic>
        <p:nvPicPr>
          <p:cNvPr id="4" name="Image 3">
            <a:extLst>
              <a:ext uri="{FF2B5EF4-FFF2-40B4-BE49-F238E27FC236}">
                <a16:creationId xmlns:a16="http://schemas.microsoft.com/office/drawing/2014/main" id="{1C255B15-E62B-498E-81C8-C3332CD9EEC0}"/>
              </a:ext>
            </a:extLst>
          </p:cNvPr>
          <p:cNvPicPr>
            <a:picLocks noChangeAspect="1"/>
          </p:cNvPicPr>
          <p:nvPr/>
        </p:nvPicPr>
        <p:blipFill>
          <a:blip r:embed="rId2"/>
          <a:stretch>
            <a:fillRect/>
          </a:stretch>
        </p:blipFill>
        <p:spPr>
          <a:xfrm>
            <a:off x="1407905" y="2800519"/>
            <a:ext cx="1771429" cy="2704762"/>
          </a:xfrm>
          <a:prstGeom prst="rect">
            <a:avLst/>
          </a:prstGeom>
        </p:spPr>
      </p:pic>
      <p:pic>
        <p:nvPicPr>
          <p:cNvPr id="5" name="Image 4">
            <a:extLst>
              <a:ext uri="{FF2B5EF4-FFF2-40B4-BE49-F238E27FC236}">
                <a16:creationId xmlns:a16="http://schemas.microsoft.com/office/drawing/2014/main" id="{AB54C427-37C8-43B6-9E3C-BFF44EBBAD7E}"/>
              </a:ext>
            </a:extLst>
          </p:cNvPr>
          <p:cNvPicPr>
            <a:picLocks noChangeAspect="1"/>
          </p:cNvPicPr>
          <p:nvPr/>
        </p:nvPicPr>
        <p:blipFill>
          <a:blip r:embed="rId3"/>
          <a:stretch>
            <a:fillRect/>
          </a:stretch>
        </p:blipFill>
        <p:spPr>
          <a:xfrm>
            <a:off x="3415754" y="2800519"/>
            <a:ext cx="1428571" cy="2171429"/>
          </a:xfrm>
          <a:prstGeom prst="rect">
            <a:avLst/>
          </a:prstGeom>
        </p:spPr>
      </p:pic>
      <p:cxnSp>
        <p:nvCxnSpPr>
          <p:cNvPr id="6" name="Connecteur droit avec flèche 5">
            <a:extLst>
              <a:ext uri="{FF2B5EF4-FFF2-40B4-BE49-F238E27FC236}">
                <a16:creationId xmlns:a16="http://schemas.microsoft.com/office/drawing/2014/main" id="{8A2FDE21-5330-4D3F-9491-C2E68FF128C6}"/>
              </a:ext>
            </a:extLst>
          </p:cNvPr>
          <p:cNvCxnSpPr>
            <a:cxnSpLocks/>
            <a:endCxn id="5" idx="1"/>
          </p:cNvCxnSpPr>
          <p:nvPr/>
        </p:nvCxnSpPr>
        <p:spPr>
          <a:xfrm>
            <a:off x="2753511" y="3886233"/>
            <a:ext cx="662243"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BC190A9F-CC52-41A9-9897-467735CD868D}"/>
              </a:ext>
            </a:extLst>
          </p:cNvPr>
          <p:cNvPicPr>
            <a:picLocks noChangeAspect="1"/>
          </p:cNvPicPr>
          <p:nvPr/>
        </p:nvPicPr>
        <p:blipFill>
          <a:blip r:embed="rId4"/>
          <a:stretch>
            <a:fillRect/>
          </a:stretch>
        </p:blipFill>
        <p:spPr>
          <a:xfrm>
            <a:off x="6283751" y="3926836"/>
            <a:ext cx="1742857" cy="2457143"/>
          </a:xfrm>
          <a:prstGeom prst="rect">
            <a:avLst/>
          </a:prstGeom>
        </p:spPr>
      </p:pic>
      <p:cxnSp>
        <p:nvCxnSpPr>
          <p:cNvPr id="11" name="Connecteur droit avec flèche 10">
            <a:extLst>
              <a:ext uri="{FF2B5EF4-FFF2-40B4-BE49-F238E27FC236}">
                <a16:creationId xmlns:a16="http://schemas.microsoft.com/office/drawing/2014/main" id="{4D2285D8-5FDB-43A9-BF1D-86F87DDAFBC7}"/>
              </a:ext>
            </a:extLst>
          </p:cNvPr>
          <p:cNvCxnSpPr>
            <a:cxnSpLocks/>
          </p:cNvCxnSpPr>
          <p:nvPr/>
        </p:nvCxnSpPr>
        <p:spPr>
          <a:xfrm>
            <a:off x="8026608" y="5012550"/>
            <a:ext cx="662243"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D3D121D8-CD2E-4EA4-9B1B-149FC07369B8}"/>
              </a:ext>
            </a:extLst>
          </p:cNvPr>
          <p:cNvPicPr>
            <a:picLocks noChangeAspect="1"/>
          </p:cNvPicPr>
          <p:nvPr/>
        </p:nvPicPr>
        <p:blipFill>
          <a:blip r:embed="rId5"/>
          <a:stretch>
            <a:fillRect/>
          </a:stretch>
        </p:blipFill>
        <p:spPr>
          <a:xfrm>
            <a:off x="8688851" y="3926836"/>
            <a:ext cx="1390476" cy="2304762"/>
          </a:xfrm>
          <a:prstGeom prst="rect">
            <a:avLst/>
          </a:prstGeom>
        </p:spPr>
      </p:pic>
      <p:sp>
        <p:nvSpPr>
          <p:cNvPr id="13" name="Rectangle : coins arrondis 12">
            <a:extLst>
              <a:ext uri="{FF2B5EF4-FFF2-40B4-BE49-F238E27FC236}">
                <a16:creationId xmlns:a16="http://schemas.microsoft.com/office/drawing/2014/main" id="{DE8D11B6-89AD-4CD0-8F18-B0BE21111A6B}"/>
              </a:ext>
            </a:extLst>
          </p:cNvPr>
          <p:cNvSpPr/>
          <p:nvPr/>
        </p:nvSpPr>
        <p:spPr>
          <a:xfrm>
            <a:off x="6283751" y="3926836"/>
            <a:ext cx="1244807" cy="57149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E0368504-0F3B-4122-AF0D-748F212639E8}"/>
              </a:ext>
            </a:extLst>
          </p:cNvPr>
          <p:cNvSpPr txBox="1"/>
          <p:nvPr/>
        </p:nvSpPr>
        <p:spPr>
          <a:xfrm>
            <a:off x="5819468" y="2666695"/>
            <a:ext cx="2173371" cy="923330"/>
          </a:xfrm>
          <a:prstGeom prst="rect">
            <a:avLst/>
          </a:prstGeom>
          <a:noFill/>
        </p:spPr>
        <p:txBody>
          <a:bodyPr wrap="square" rtlCol="0">
            <a:spAutoFit/>
          </a:bodyPr>
          <a:lstStyle/>
          <a:p>
            <a:pPr algn="ctr"/>
            <a:r>
              <a:rPr lang="fr-FR" dirty="0">
                <a:solidFill>
                  <a:srgbClr val="002060"/>
                </a:solidFill>
              </a:rPr>
              <a:t>Avant de glisser, on sélectionne les deux premières valeurs</a:t>
            </a:r>
          </a:p>
        </p:txBody>
      </p:sp>
      <p:cxnSp>
        <p:nvCxnSpPr>
          <p:cNvPr id="15" name="Connecteur droit avec flèche 14">
            <a:extLst>
              <a:ext uri="{FF2B5EF4-FFF2-40B4-BE49-F238E27FC236}">
                <a16:creationId xmlns:a16="http://schemas.microsoft.com/office/drawing/2014/main" id="{BD78FA1E-B183-4CA4-A9F4-EF879E5B87D1}"/>
              </a:ext>
            </a:extLst>
          </p:cNvPr>
          <p:cNvCxnSpPr>
            <a:cxnSpLocks/>
            <a:stCxn id="14" idx="2"/>
            <a:endCxn id="13" idx="0"/>
          </p:cNvCxnSpPr>
          <p:nvPr/>
        </p:nvCxnSpPr>
        <p:spPr>
          <a:xfrm>
            <a:off x="6906154" y="3590025"/>
            <a:ext cx="1" cy="33681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26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E5D88-1015-40B1-A43C-3F65334752AB}"/>
              </a:ext>
            </a:extLst>
          </p:cNvPr>
          <p:cNvSpPr>
            <a:spLocks noGrp="1"/>
          </p:cNvSpPr>
          <p:nvPr>
            <p:ph type="title"/>
          </p:nvPr>
        </p:nvSpPr>
        <p:spPr/>
        <p:txBody>
          <a:bodyPr/>
          <a:lstStyle/>
          <a:p>
            <a:r>
              <a:rPr lang="fr-FR" dirty="0"/>
              <a:t>Fonctions élémentaires – Saisie assistée</a:t>
            </a:r>
          </a:p>
        </p:txBody>
      </p:sp>
      <p:sp>
        <p:nvSpPr>
          <p:cNvPr id="3" name="Espace réservé du contenu 2">
            <a:extLst>
              <a:ext uri="{FF2B5EF4-FFF2-40B4-BE49-F238E27FC236}">
                <a16:creationId xmlns:a16="http://schemas.microsoft.com/office/drawing/2014/main" id="{4005E33F-B14F-4F3B-96A9-9BF4B0C4E04F}"/>
              </a:ext>
            </a:extLst>
          </p:cNvPr>
          <p:cNvSpPr>
            <a:spLocks noGrp="1"/>
          </p:cNvSpPr>
          <p:nvPr>
            <p:ph idx="1"/>
          </p:nvPr>
        </p:nvSpPr>
        <p:spPr/>
        <p:txBody>
          <a:bodyPr/>
          <a:lstStyle/>
          <a:p>
            <a:r>
              <a:rPr lang="fr-FR" dirty="0"/>
              <a:t>Exercice : Utiliser la saisie assistée pour réaliser les suites suivantes :</a:t>
            </a:r>
          </a:p>
          <a:p>
            <a:pPr lvl="1"/>
            <a:r>
              <a:rPr lang="fr-FR" dirty="0"/>
              <a:t>1, 3, 5, 7, 9, 11, 13 …</a:t>
            </a:r>
          </a:p>
          <a:p>
            <a:pPr lvl="1"/>
            <a:r>
              <a:rPr lang="fr-FR" dirty="0"/>
              <a:t>0, 10, 20, 30 …</a:t>
            </a:r>
          </a:p>
          <a:p>
            <a:pPr lvl="1"/>
            <a:r>
              <a:rPr lang="fr-FR" dirty="0"/>
              <a:t>TEST1, TEST2, TEST3, TEST4, …</a:t>
            </a:r>
          </a:p>
        </p:txBody>
      </p:sp>
    </p:spTree>
    <p:extLst>
      <p:ext uri="{BB962C8B-B14F-4D97-AF65-F5344CB8AC3E}">
        <p14:creationId xmlns:p14="http://schemas.microsoft.com/office/powerpoint/2010/main" val="38573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79FEB-EBB8-1D1A-3CAB-A9C0CB599DCE}"/>
              </a:ext>
            </a:extLst>
          </p:cNvPr>
          <p:cNvSpPr>
            <a:spLocks noGrp="1"/>
          </p:cNvSpPr>
          <p:nvPr>
            <p:ph type="title"/>
          </p:nvPr>
        </p:nvSpPr>
        <p:spPr/>
        <p:txBody>
          <a:bodyPr/>
          <a:lstStyle/>
          <a:p>
            <a:r>
              <a:rPr lang="fr-FR" dirty="0"/>
              <a:t>Objectifs du module 3/4</a:t>
            </a:r>
          </a:p>
        </p:txBody>
      </p:sp>
      <p:sp>
        <p:nvSpPr>
          <p:cNvPr id="3" name="Espace réservé du contenu 2">
            <a:extLst>
              <a:ext uri="{FF2B5EF4-FFF2-40B4-BE49-F238E27FC236}">
                <a16:creationId xmlns:a16="http://schemas.microsoft.com/office/drawing/2014/main" id="{5B33AB09-8F3E-80FA-4761-888441962C86}"/>
              </a:ext>
            </a:extLst>
          </p:cNvPr>
          <p:cNvSpPr>
            <a:spLocks noGrp="1"/>
          </p:cNvSpPr>
          <p:nvPr>
            <p:ph idx="1"/>
          </p:nvPr>
        </p:nvSpPr>
        <p:spPr/>
        <p:txBody>
          <a:bodyPr/>
          <a:lstStyle/>
          <a:p>
            <a:r>
              <a:rPr lang="fr-FR" dirty="0"/>
              <a:t>Exercices de perfectionnement</a:t>
            </a:r>
          </a:p>
          <a:p>
            <a:pPr lvl="1"/>
            <a:r>
              <a:rPr lang="fr-FR" dirty="0"/>
              <a:t>VBA, IHM</a:t>
            </a:r>
          </a:p>
          <a:p>
            <a:pPr lvl="1"/>
            <a:r>
              <a:rPr lang="fr-FR" dirty="0"/>
              <a:t>Fonctions Excel</a:t>
            </a:r>
          </a:p>
          <a:p>
            <a:pPr lvl="1"/>
            <a:r>
              <a:rPr lang="fr-FR" dirty="0"/>
              <a:t>Lien avec une base de données en ligne via une bibliothèque</a:t>
            </a:r>
          </a:p>
          <a:p>
            <a:pPr lvl="2"/>
            <a:r>
              <a:rPr lang="fr-FR" dirty="0"/>
              <a:t>Interfaçage</a:t>
            </a:r>
          </a:p>
          <a:p>
            <a:pPr lvl="2"/>
            <a:r>
              <a:rPr lang="fr-FR" dirty="0"/>
              <a:t>IHM</a:t>
            </a:r>
          </a:p>
        </p:txBody>
      </p:sp>
    </p:spTree>
    <p:extLst>
      <p:ext uri="{BB962C8B-B14F-4D97-AF65-F5344CB8AC3E}">
        <p14:creationId xmlns:p14="http://schemas.microsoft.com/office/powerpoint/2010/main" val="1934995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0E5FA-40DE-44BC-895E-76D9D9A9B374}"/>
              </a:ext>
            </a:extLst>
          </p:cNvPr>
          <p:cNvSpPr>
            <a:spLocks noGrp="1"/>
          </p:cNvSpPr>
          <p:nvPr>
            <p:ph type="title"/>
          </p:nvPr>
        </p:nvSpPr>
        <p:spPr/>
        <p:txBody>
          <a:bodyPr/>
          <a:lstStyle/>
          <a:p>
            <a:r>
              <a:rPr lang="fr-FR" dirty="0"/>
              <a:t>Fonctions élémentaires – Les formules</a:t>
            </a:r>
          </a:p>
        </p:txBody>
      </p:sp>
      <p:sp>
        <p:nvSpPr>
          <p:cNvPr id="3" name="Espace réservé du contenu 2">
            <a:extLst>
              <a:ext uri="{FF2B5EF4-FFF2-40B4-BE49-F238E27FC236}">
                <a16:creationId xmlns:a16="http://schemas.microsoft.com/office/drawing/2014/main" id="{5A3181A9-82A9-405F-B4F9-ECBF3B6E57B9}"/>
              </a:ext>
            </a:extLst>
          </p:cNvPr>
          <p:cNvSpPr>
            <a:spLocks noGrp="1"/>
          </p:cNvSpPr>
          <p:nvPr>
            <p:ph idx="1"/>
          </p:nvPr>
        </p:nvSpPr>
        <p:spPr/>
        <p:txBody>
          <a:bodyPr/>
          <a:lstStyle/>
          <a:p>
            <a:r>
              <a:rPr lang="fr-FR" dirty="0"/>
              <a:t>Première règle : une formule commence par « = »</a:t>
            </a:r>
          </a:p>
        </p:txBody>
      </p:sp>
      <p:pic>
        <p:nvPicPr>
          <p:cNvPr id="4" name="Image 3">
            <a:extLst>
              <a:ext uri="{FF2B5EF4-FFF2-40B4-BE49-F238E27FC236}">
                <a16:creationId xmlns:a16="http://schemas.microsoft.com/office/drawing/2014/main" id="{A06CDF86-4DED-4A7B-974A-59BBF53D188A}"/>
              </a:ext>
            </a:extLst>
          </p:cNvPr>
          <p:cNvPicPr>
            <a:picLocks noChangeAspect="1"/>
          </p:cNvPicPr>
          <p:nvPr/>
        </p:nvPicPr>
        <p:blipFill>
          <a:blip r:embed="rId2"/>
          <a:stretch>
            <a:fillRect/>
          </a:stretch>
        </p:blipFill>
        <p:spPr>
          <a:xfrm>
            <a:off x="2891472" y="2529894"/>
            <a:ext cx="6409056" cy="3842966"/>
          </a:xfrm>
          <a:prstGeom prst="rect">
            <a:avLst/>
          </a:prstGeom>
        </p:spPr>
      </p:pic>
      <p:sp>
        <p:nvSpPr>
          <p:cNvPr id="5" name="Rectangle : coins arrondis 4">
            <a:extLst>
              <a:ext uri="{FF2B5EF4-FFF2-40B4-BE49-F238E27FC236}">
                <a16:creationId xmlns:a16="http://schemas.microsoft.com/office/drawing/2014/main" id="{D596F053-E9F8-48F0-9ADC-5D577B573929}"/>
              </a:ext>
            </a:extLst>
          </p:cNvPr>
          <p:cNvSpPr/>
          <p:nvPr/>
        </p:nvSpPr>
        <p:spPr>
          <a:xfrm>
            <a:off x="4784037" y="3502025"/>
            <a:ext cx="4634284"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F643506E-9C5A-4052-B27B-D85096E52F78}"/>
              </a:ext>
            </a:extLst>
          </p:cNvPr>
          <p:cNvSpPr/>
          <p:nvPr/>
        </p:nvSpPr>
        <p:spPr>
          <a:xfrm>
            <a:off x="2848557" y="3502024"/>
            <a:ext cx="1875843"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254FFDB5-D021-45A0-95FF-C81C1B134FA1}"/>
              </a:ext>
            </a:extLst>
          </p:cNvPr>
          <p:cNvSpPr/>
          <p:nvPr/>
        </p:nvSpPr>
        <p:spPr>
          <a:xfrm>
            <a:off x="3420057" y="3929696"/>
            <a:ext cx="763323"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28D3C023-F664-49CD-9745-5FD43DBE71E1}"/>
              </a:ext>
            </a:extLst>
          </p:cNvPr>
          <p:cNvCxnSpPr>
            <a:cxnSpLocks/>
            <a:stCxn id="7" idx="0"/>
          </p:cNvCxnSpPr>
          <p:nvPr/>
        </p:nvCxnSpPr>
        <p:spPr>
          <a:xfrm flipH="1" flipV="1">
            <a:off x="3215640" y="3703320"/>
            <a:ext cx="586079" cy="22637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C639CCFB-C6AE-4088-AE9B-A87829ED53D1}"/>
              </a:ext>
            </a:extLst>
          </p:cNvPr>
          <p:cNvCxnSpPr>
            <a:cxnSpLocks/>
            <a:stCxn id="6" idx="3"/>
          </p:cNvCxnSpPr>
          <p:nvPr/>
        </p:nvCxnSpPr>
        <p:spPr>
          <a:xfrm flipV="1">
            <a:off x="4724400" y="3648391"/>
            <a:ext cx="891540"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8798B1A3-95CC-4DE8-AF1F-EDAA4748377D}"/>
              </a:ext>
            </a:extLst>
          </p:cNvPr>
          <p:cNvCxnSpPr>
            <a:cxnSpLocks/>
            <a:stCxn id="5" idx="2"/>
            <a:endCxn id="7" idx="3"/>
          </p:cNvCxnSpPr>
          <p:nvPr/>
        </p:nvCxnSpPr>
        <p:spPr>
          <a:xfrm flipH="1">
            <a:off x="4183380" y="3794760"/>
            <a:ext cx="2917799" cy="28130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909F5E4-FB91-4AED-B590-7C619B6EFB35}"/>
              </a:ext>
            </a:extLst>
          </p:cNvPr>
          <p:cNvSpPr txBox="1"/>
          <p:nvPr/>
        </p:nvSpPr>
        <p:spPr>
          <a:xfrm>
            <a:off x="4041044" y="4480182"/>
            <a:ext cx="4851495" cy="646331"/>
          </a:xfrm>
          <a:prstGeom prst="rect">
            <a:avLst/>
          </a:prstGeom>
          <a:noFill/>
        </p:spPr>
        <p:txBody>
          <a:bodyPr wrap="square" rtlCol="0">
            <a:spAutoFit/>
          </a:bodyPr>
          <a:lstStyle/>
          <a:p>
            <a:pPr algn="ctr"/>
            <a:r>
              <a:rPr lang="fr-FR" dirty="0">
                <a:solidFill>
                  <a:srgbClr val="002060"/>
                </a:solidFill>
              </a:rPr>
              <a:t>Formule très simple qui écrit simplement 1 dans la cellule B2</a:t>
            </a:r>
          </a:p>
        </p:txBody>
      </p:sp>
    </p:spTree>
    <p:extLst>
      <p:ext uri="{BB962C8B-B14F-4D97-AF65-F5344CB8AC3E}">
        <p14:creationId xmlns:p14="http://schemas.microsoft.com/office/powerpoint/2010/main" val="45901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E71F2C-25B9-4BB4-9022-B1C08705E4D8}"/>
              </a:ext>
            </a:extLst>
          </p:cNvPr>
          <p:cNvSpPr>
            <a:spLocks noGrp="1"/>
          </p:cNvSpPr>
          <p:nvPr>
            <p:ph type="title"/>
          </p:nvPr>
        </p:nvSpPr>
        <p:spPr/>
        <p:txBody>
          <a:bodyPr/>
          <a:lstStyle/>
          <a:p>
            <a:r>
              <a:rPr lang="fr-FR" dirty="0"/>
              <a:t>Fonctions élémentaires – Les formules</a:t>
            </a:r>
          </a:p>
        </p:txBody>
      </p:sp>
      <p:sp>
        <p:nvSpPr>
          <p:cNvPr id="3" name="Espace réservé du contenu 2">
            <a:extLst>
              <a:ext uri="{FF2B5EF4-FFF2-40B4-BE49-F238E27FC236}">
                <a16:creationId xmlns:a16="http://schemas.microsoft.com/office/drawing/2014/main" id="{A8BBAC63-FAC7-46DF-B91B-F0B376610838}"/>
              </a:ext>
            </a:extLst>
          </p:cNvPr>
          <p:cNvSpPr>
            <a:spLocks noGrp="1"/>
          </p:cNvSpPr>
          <p:nvPr>
            <p:ph idx="1"/>
          </p:nvPr>
        </p:nvSpPr>
        <p:spPr/>
        <p:txBody>
          <a:bodyPr/>
          <a:lstStyle/>
          <a:p>
            <a:r>
              <a:rPr lang="fr-FR" dirty="0"/>
              <a:t>Exercice : Il est possible de réaliser des calculs très complexes avec Excel. Mais avant cela, l’exercice consiste à écrire simplement 1+1 dans une cellule et d’observer le résultat</a:t>
            </a:r>
          </a:p>
        </p:txBody>
      </p:sp>
    </p:spTree>
    <p:extLst>
      <p:ext uri="{BB962C8B-B14F-4D97-AF65-F5344CB8AC3E}">
        <p14:creationId xmlns:p14="http://schemas.microsoft.com/office/powerpoint/2010/main" val="303372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5757D-9917-4C7D-8E35-3E23B654D565}"/>
              </a:ext>
            </a:extLst>
          </p:cNvPr>
          <p:cNvSpPr>
            <a:spLocks noGrp="1"/>
          </p:cNvSpPr>
          <p:nvPr>
            <p:ph type="title"/>
          </p:nvPr>
        </p:nvSpPr>
        <p:spPr/>
        <p:txBody>
          <a:bodyPr/>
          <a:lstStyle/>
          <a:p>
            <a:r>
              <a:rPr lang="fr-FR" dirty="0"/>
              <a:t>Fonctions élémentaires – Les fonctions</a:t>
            </a:r>
          </a:p>
        </p:txBody>
      </p:sp>
      <p:sp>
        <p:nvSpPr>
          <p:cNvPr id="3" name="Espace réservé du contenu 2">
            <a:extLst>
              <a:ext uri="{FF2B5EF4-FFF2-40B4-BE49-F238E27FC236}">
                <a16:creationId xmlns:a16="http://schemas.microsoft.com/office/drawing/2014/main" id="{2F3641C0-2464-45D4-8144-EF60AAAEC632}"/>
              </a:ext>
            </a:extLst>
          </p:cNvPr>
          <p:cNvSpPr>
            <a:spLocks noGrp="1"/>
          </p:cNvSpPr>
          <p:nvPr>
            <p:ph idx="1"/>
          </p:nvPr>
        </p:nvSpPr>
        <p:spPr/>
        <p:txBody>
          <a:bodyPr/>
          <a:lstStyle/>
          <a:p>
            <a:r>
              <a:rPr lang="fr-FR" dirty="0"/>
              <a:t>De manière très simple, voici comment fonctionne une fonction</a:t>
            </a:r>
          </a:p>
        </p:txBody>
      </p:sp>
      <p:sp>
        <p:nvSpPr>
          <p:cNvPr id="4" name="Rectangle 3">
            <a:extLst>
              <a:ext uri="{FF2B5EF4-FFF2-40B4-BE49-F238E27FC236}">
                <a16:creationId xmlns:a16="http://schemas.microsoft.com/office/drawing/2014/main" id="{36EBC0F9-4338-41A8-AB43-E04CE31B5745}"/>
              </a:ext>
            </a:extLst>
          </p:cNvPr>
          <p:cNvSpPr/>
          <p:nvPr/>
        </p:nvSpPr>
        <p:spPr>
          <a:xfrm>
            <a:off x="5433060" y="363474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Fonction</a:t>
            </a:r>
          </a:p>
        </p:txBody>
      </p:sp>
      <p:sp>
        <p:nvSpPr>
          <p:cNvPr id="5" name="Flèche : droite 4">
            <a:extLst>
              <a:ext uri="{FF2B5EF4-FFF2-40B4-BE49-F238E27FC236}">
                <a16:creationId xmlns:a16="http://schemas.microsoft.com/office/drawing/2014/main" id="{41A0EA54-5CFB-44E3-9926-1D5E4A43BD55}"/>
              </a:ext>
            </a:extLst>
          </p:cNvPr>
          <p:cNvSpPr/>
          <p:nvPr/>
        </p:nvSpPr>
        <p:spPr>
          <a:xfrm>
            <a:off x="3840480" y="3849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 droite 5">
            <a:extLst>
              <a:ext uri="{FF2B5EF4-FFF2-40B4-BE49-F238E27FC236}">
                <a16:creationId xmlns:a16="http://schemas.microsoft.com/office/drawing/2014/main" id="{10FD1698-23DB-4BCC-BA39-3A7951D7DB80}"/>
              </a:ext>
            </a:extLst>
          </p:cNvPr>
          <p:cNvSpPr/>
          <p:nvPr/>
        </p:nvSpPr>
        <p:spPr>
          <a:xfrm>
            <a:off x="7266432" y="38496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4CB124B2-C20F-42FE-AB77-949CA7A09D5F}"/>
              </a:ext>
            </a:extLst>
          </p:cNvPr>
          <p:cNvSpPr txBox="1"/>
          <p:nvPr/>
        </p:nvSpPr>
        <p:spPr>
          <a:xfrm>
            <a:off x="2424807" y="3907274"/>
            <a:ext cx="1032334" cy="369332"/>
          </a:xfrm>
          <a:prstGeom prst="rect">
            <a:avLst/>
          </a:prstGeom>
          <a:noFill/>
        </p:spPr>
        <p:txBody>
          <a:bodyPr wrap="none" rtlCol="0">
            <a:spAutoFit/>
          </a:bodyPr>
          <a:lstStyle/>
          <a:p>
            <a:r>
              <a:rPr lang="fr-FR" dirty="0"/>
              <a:t>Entrée(s)</a:t>
            </a:r>
          </a:p>
        </p:txBody>
      </p:sp>
      <p:sp>
        <p:nvSpPr>
          <p:cNvPr id="8" name="ZoneTexte 7">
            <a:extLst>
              <a:ext uri="{FF2B5EF4-FFF2-40B4-BE49-F238E27FC236}">
                <a16:creationId xmlns:a16="http://schemas.microsoft.com/office/drawing/2014/main" id="{7262BB6A-C7EE-4031-A6A7-E90F34489FE0}"/>
              </a:ext>
            </a:extLst>
          </p:cNvPr>
          <p:cNvSpPr txBox="1"/>
          <p:nvPr/>
        </p:nvSpPr>
        <p:spPr>
          <a:xfrm>
            <a:off x="8859012" y="3889518"/>
            <a:ext cx="1159292" cy="369332"/>
          </a:xfrm>
          <a:prstGeom prst="rect">
            <a:avLst/>
          </a:prstGeom>
          <a:noFill/>
        </p:spPr>
        <p:txBody>
          <a:bodyPr wrap="none" rtlCol="0">
            <a:spAutoFit/>
          </a:bodyPr>
          <a:lstStyle/>
          <a:p>
            <a:r>
              <a:rPr lang="fr-FR" dirty="0"/>
              <a:t>Une sortie</a:t>
            </a:r>
          </a:p>
        </p:txBody>
      </p:sp>
      <p:sp>
        <p:nvSpPr>
          <p:cNvPr id="9" name="ZoneTexte 8">
            <a:extLst>
              <a:ext uri="{FF2B5EF4-FFF2-40B4-BE49-F238E27FC236}">
                <a16:creationId xmlns:a16="http://schemas.microsoft.com/office/drawing/2014/main" id="{5DE63A3B-8822-4319-B7BD-3F529A969B7E}"/>
              </a:ext>
            </a:extLst>
          </p:cNvPr>
          <p:cNvSpPr txBox="1"/>
          <p:nvPr/>
        </p:nvSpPr>
        <p:spPr>
          <a:xfrm>
            <a:off x="3771900" y="5364102"/>
            <a:ext cx="4851495" cy="369332"/>
          </a:xfrm>
          <a:prstGeom prst="rect">
            <a:avLst/>
          </a:prstGeom>
          <a:noFill/>
        </p:spPr>
        <p:txBody>
          <a:bodyPr wrap="square" rtlCol="0">
            <a:spAutoFit/>
          </a:bodyPr>
          <a:lstStyle/>
          <a:p>
            <a:pPr algn="ctr"/>
            <a:r>
              <a:rPr lang="fr-FR" dirty="0">
                <a:solidFill>
                  <a:srgbClr val="002060"/>
                </a:solidFill>
              </a:rPr>
              <a:t>Attention, le paramètre d’entrée est optionnel !</a:t>
            </a:r>
          </a:p>
        </p:txBody>
      </p:sp>
    </p:spTree>
    <p:extLst>
      <p:ext uri="{BB962C8B-B14F-4D97-AF65-F5344CB8AC3E}">
        <p14:creationId xmlns:p14="http://schemas.microsoft.com/office/powerpoint/2010/main" val="1742096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2D7F0B-7718-4051-A311-B83A1A0FD377}"/>
              </a:ext>
            </a:extLst>
          </p:cNvPr>
          <p:cNvSpPr>
            <a:spLocks noGrp="1"/>
          </p:cNvSpPr>
          <p:nvPr>
            <p:ph type="title"/>
          </p:nvPr>
        </p:nvSpPr>
        <p:spPr/>
        <p:txBody>
          <a:bodyPr/>
          <a:lstStyle/>
          <a:p>
            <a:r>
              <a:rPr lang="fr-FR" dirty="0"/>
              <a:t>Fonctions élémentaires – Les fonctions</a:t>
            </a:r>
          </a:p>
        </p:txBody>
      </p:sp>
      <p:sp>
        <p:nvSpPr>
          <p:cNvPr id="3" name="Espace réservé du contenu 2">
            <a:extLst>
              <a:ext uri="{FF2B5EF4-FFF2-40B4-BE49-F238E27FC236}">
                <a16:creationId xmlns:a16="http://schemas.microsoft.com/office/drawing/2014/main" id="{9261AB87-DB6F-4A97-B924-8132A8F664F3}"/>
              </a:ext>
            </a:extLst>
          </p:cNvPr>
          <p:cNvSpPr>
            <a:spLocks noGrp="1"/>
          </p:cNvSpPr>
          <p:nvPr>
            <p:ph idx="1"/>
          </p:nvPr>
        </p:nvSpPr>
        <p:spPr/>
        <p:txBody>
          <a:bodyPr/>
          <a:lstStyle/>
          <a:p>
            <a:r>
              <a:rPr lang="fr-FR" dirty="0"/>
              <a:t>Excel dispose d’un grand nombre de fonctions. Il est également possible d’en ajouter (cf. chapitre VBA).</a:t>
            </a:r>
          </a:p>
          <a:p>
            <a:r>
              <a:rPr lang="fr-FR" dirty="0"/>
              <a:t>Voici quelques fonctions simples</a:t>
            </a:r>
          </a:p>
          <a:p>
            <a:pPr lvl="1"/>
            <a:r>
              <a:rPr lang="fr-FR" dirty="0"/>
              <a:t>SOMME([…])</a:t>
            </a:r>
          </a:p>
          <a:p>
            <a:pPr lvl="1"/>
            <a:r>
              <a:rPr lang="fr-FR" dirty="0"/>
              <a:t>MOYENNE([…])</a:t>
            </a:r>
          </a:p>
          <a:p>
            <a:pPr lvl="1"/>
            <a:r>
              <a:rPr lang="fr-FR" dirty="0"/>
              <a:t>AUJOURDHUI()</a:t>
            </a:r>
          </a:p>
          <a:p>
            <a:pPr lvl="1"/>
            <a:r>
              <a:rPr lang="fr-FR" dirty="0"/>
              <a:t>QUOTIENT([…], […])</a:t>
            </a:r>
          </a:p>
          <a:p>
            <a:pPr lvl="1"/>
            <a:r>
              <a:rPr lang="fr-FR" dirty="0"/>
              <a:t>MOD([…], […])</a:t>
            </a:r>
          </a:p>
        </p:txBody>
      </p:sp>
    </p:spTree>
    <p:extLst>
      <p:ext uri="{BB962C8B-B14F-4D97-AF65-F5344CB8AC3E}">
        <p14:creationId xmlns:p14="http://schemas.microsoft.com/office/powerpoint/2010/main" val="224037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404A8-BDEC-40C1-8C99-6AE33249630D}"/>
              </a:ext>
            </a:extLst>
          </p:cNvPr>
          <p:cNvSpPr>
            <a:spLocks noGrp="1"/>
          </p:cNvSpPr>
          <p:nvPr>
            <p:ph type="title"/>
          </p:nvPr>
        </p:nvSpPr>
        <p:spPr/>
        <p:txBody>
          <a:bodyPr/>
          <a:lstStyle/>
          <a:p>
            <a:r>
              <a:rPr lang="fr-FR" dirty="0"/>
              <a:t>Fonctions élémentaires – Les fonctions</a:t>
            </a:r>
          </a:p>
        </p:txBody>
      </p:sp>
      <p:pic>
        <p:nvPicPr>
          <p:cNvPr id="8" name="Espace réservé du contenu 3">
            <a:extLst>
              <a:ext uri="{FF2B5EF4-FFF2-40B4-BE49-F238E27FC236}">
                <a16:creationId xmlns:a16="http://schemas.microsoft.com/office/drawing/2014/main" id="{1B491256-5313-44D3-9C4C-591BC07C077E}"/>
              </a:ext>
            </a:extLst>
          </p:cNvPr>
          <p:cNvPicPr>
            <a:picLocks noGrp="1" noChangeAspect="1"/>
          </p:cNvPicPr>
          <p:nvPr>
            <p:ph idx="1"/>
          </p:nvPr>
        </p:nvPicPr>
        <p:blipFill rotWithShape="1">
          <a:blip r:embed="rId3"/>
          <a:srcRect t="4977" b="76635"/>
          <a:stretch/>
        </p:blipFill>
        <p:spPr>
          <a:xfrm>
            <a:off x="1148381" y="3409375"/>
            <a:ext cx="9895238" cy="1183837"/>
          </a:xfrm>
          <a:prstGeom prst="rect">
            <a:avLst/>
          </a:prstGeom>
        </p:spPr>
      </p:pic>
      <p:sp>
        <p:nvSpPr>
          <p:cNvPr id="9" name="Rectangle : coins arrondis 8">
            <a:extLst>
              <a:ext uri="{FF2B5EF4-FFF2-40B4-BE49-F238E27FC236}">
                <a16:creationId xmlns:a16="http://schemas.microsoft.com/office/drawing/2014/main" id="{0651A4CA-20F2-43E1-AEB3-0871F0445F27}"/>
              </a:ext>
            </a:extLst>
          </p:cNvPr>
          <p:cNvSpPr/>
          <p:nvPr/>
        </p:nvSpPr>
        <p:spPr>
          <a:xfrm>
            <a:off x="8822637" y="3695701"/>
            <a:ext cx="1007163" cy="9525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 coins arrondis 9">
            <a:extLst>
              <a:ext uri="{FF2B5EF4-FFF2-40B4-BE49-F238E27FC236}">
                <a16:creationId xmlns:a16="http://schemas.microsoft.com/office/drawing/2014/main" id="{5F4C37D5-18EE-4205-AD10-0DAFC8E2775C}"/>
              </a:ext>
            </a:extLst>
          </p:cNvPr>
          <p:cNvSpPr/>
          <p:nvPr/>
        </p:nvSpPr>
        <p:spPr>
          <a:xfrm>
            <a:off x="1012137" y="3695701"/>
            <a:ext cx="1007163" cy="9525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 coins arrondis 10">
            <a:extLst>
              <a:ext uri="{FF2B5EF4-FFF2-40B4-BE49-F238E27FC236}">
                <a16:creationId xmlns:a16="http://schemas.microsoft.com/office/drawing/2014/main" id="{A9686222-930C-4909-B3F7-B88C103DF43B}"/>
              </a:ext>
            </a:extLst>
          </p:cNvPr>
          <p:cNvSpPr/>
          <p:nvPr/>
        </p:nvSpPr>
        <p:spPr>
          <a:xfrm>
            <a:off x="4413805" y="3703322"/>
            <a:ext cx="1007163" cy="95250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space réservé du contenu 2">
            <a:extLst>
              <a:ext uri="{FF2B5EF4-FFF2-40B4-BE49-F238E27FC236}">
                <a16:creationId xmlns:a16="http://schemas.microsoft.com/office/drawing/2014/main" id="{6EDEFE79-B06A-4221-ADAB-9747B518B31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L’onglet « Formules » depuis le menu ruban permet d’accéder à la liste des fonctions</a:t>
            </a:r>
          </a:p>
          <a:p>
            <a:endParaRPr lang="fr-FR" dirty="0"/>
          </a:p>
        </p:txBody>
      </p:sp>
      <p:sp>
        <p:nvSpPr>
          <p:cNvPr id="13" name="ZoneTexte 12">
            <a:extLst>
              <a:ext uri="{FF2B5EF4-FFF2-40B4-BE49-F238E27FC236}">
                <a16:creationId xmlns:a16="http://schemas.microsoft.com/office/drawing/2014/main" id="{0ADE745F-CBDE-44DD-A9AB-885B064DE582}"/>
              </a:ext>
            </a:extLst>
          </p:cNvPr>
          <p:cNvSpPr txBox="1"/>
          <p:nvPr/>
        </p:nvSpPr>
        <p:spPr>
          <a:xfrm>
            <a:off x="398043" y="5006361"/>
            <a:ext cx="2235349" cy="923330"/>
          </a:xfrm>
          <a:prstGeom prst="rect">
            <a:avLst/>
          </a:prstGeom>
          <a:noFill/>
        </p:spPr>
        <p:txBody>
          <a:bodyPr wrap="square" rtlCol="0">
            <a:spAutoFit/>
          </a:bodyPr>
          <a:lstStyle/>
          <a:p>
            <a:pPr algn="ctr"/>
            <a:r>
              <a:rPr lang="fr-FR" dirty="0">
                <a:solidFill>
                  <a:srgbClr val="002060"/>
                </a:solidFill>
              </a:rPr>
              <a:t>Accès à la bibliothèque des fonctions</a:t>
            </a:r>
          </a:p>
        </p:txBody>
      </p:sp>
      <p:sp>
        <p:nvSpPr>
          <p:cNvPr id="14" name="ZoneTexte 13">
            <a:extLst>
              <a:ext uri="{FF2B5EF4-FFF2-40B4-BE49-F238E27FC236}">
                <a16:creationId xmlns:a16="http://schemas.microsoft.com/office/drawing/2014/main" id="{828AEC24-8009-48A4-80F8-B379E7B29334}"/>
              </a:ext>
            </a:extLst>
          </p:cNvPr>
          <p:cNvSpPr txBox="1"/>
          <p:nvPr/>
        </p:nvSpPr>
        <p:spPr>
          <a:xfrm>
            <a:off x="3799711" y="5006361"/>
            <a:ext cx="3498925" cy="1200329"/>
          </a:xfrm>
          <a:prstGeom prst="rect">
            <a:avLst/>
          </a:prstGeom>
          <a:noFill/>
        </p:spPr>
        <p:txBody>
          <a:bodyPr wrap="square" rtlCol="0">
            <a:spAutoFit/>
          </a:bodyPr>
          <a:lstStyle/>
          <a:p>
            <a:pPr algn="ctr"/>
            <a:r>
              <a:rPr lang="fr-FR" dirty="0">
                <a:solidFill>
                  <a:srgbClr val="002060"/>
                </a:solidFill>
              </a:rPr>
              <a:t>Gestionnaire des noms permet de référencer des noms plus parlant que l’utilisation des coordonnées classiques (exemple A1)</a:t>
            </a:r>
          </a:p>
        </p:txBody>
      </p:sp>
      <p:sp>
        <p:nvSpPr>
          <p:cNvPr id="15" name="ZoneTexte 14">
            <a:extLst>
              <a:ext uri="{FF2B5EF4-FFF2-40B4-BE49-F238E27FC236}">
                <a16:creationId xmlns:a16="http://schemas.microsoft.com/office/drawing/2014/main" id="{BE3183F0-BBD5-4F56-85D1-98562E385537}"/>
              </a:ext>
            </a:extLst>
          </p:cNvPr>
          <p:cNvSpPr txBox="1"/>
          <p:nvPr/>
        </p:nvSpPr>
        <p:spPr>
          <a:xfrm>
            <a:off x="7908679" y="4900891"/>
            <a:ext cx="3885277" cy="1200329"/>
          </a:xfrm>
          <a:prstGeom prst="rect">
            <a:avLst/>
          </a:prstGeom>
          <a:noFill/>
        </p:spPr>
        <p:txBody>
          <a:bodyPr wrap="square" rtlCol="0">
            <a:spAutoFit/>
          </a:bodyPr>
          <a:lstStyle/>
          <a:p>
            <a:pPr algn="ctr"/>
            <a:r>
              <a:rPr lang="fr-FR" dirty="0">
                <a:solidFill>
                  <a:srgbClr val="002060"/>
                </a:solidFill>
              </a:rPr>
              <a:t>Les options de calcul permettent de définir de quelle manière Excel gère l’actualisation des calculs. Par défaut, nous choisissons « Automatique »</a:t>
            </a:r>
          </a:p>
        </p:txBody>
      </p:sp>
    </p:spTree>
    <p:extLst>
      <p:ext uri="{BB962C8B-B14F-4D97-AF65-F5344CB8AC3E}">
        <p14:creationId xmlns:p14="http://schemas.microsoft.com/office/powerpoint/2010/main" val="2150241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60B6F-D70C-405D-8C81-5BB02338606F}"/>
              </a:ext>
            </a:extLst>
          </p:cNvPr>
          <p:cNvSpPr>
            <a:spLocks noGrp="1"/>
          </p:cNvSpPr>
          <p:nvPr>
            <p:ph type="title"/>
          </p:nvPr>
        </p:nvSpPr>
        <p:spPr/>
        <p:txBody>
          <a:bodyPr/>
          <a:lstStyle/>
          <a:p>
            <a:r>
              <a:rPr lang="fr-FR" dirty="0"/>
              <a:t>Fonctions élémentaires – Les fonctions</a:t>
            </a:r>
          </a:p>
        </p:txBody>
      </p:sp>
      <p:sp>
        <p:nvSpPr>
          <p:cNvPr id="3" name="Espace réservé du contenu 2">
            <a:extLst>
              <a:ext uri="{FF2B5EF4-FFF2-40B4-BE49-F238E27FC236}">
                <a16:creationId xmlns:a16="http://schemas.microsoft.com/office/drawing/2014/main" id="{CCDF01B2-2D01-434F-AF92-6EB86DB25BE5}"/>
              </a:ext>
            </a:extLst>
          </p:cNvPr>
          <p:cNvSpPr>
            <a:spLocks noGrp="1"/>
          </p:cNvSpPr>
          <p:nvPr>
            <p:ph idx="1"/>
          </p:nvPr>
        </p:nvSpPr>
        <p:spPr/>
        <p:txBody>
          <a:bodyPr/>
          <a:lstStyle/>
          <a:p>
            <a:r>
              <a:rPr lang="fr-FR" dirty="0"/>
              <a:t>Exercice : Renseigner une plage de données numériques et utiliser des fonctions pour calculer la moyenne, le minimum, le maximum et la somme.</a:t>
            </a:r>
          </a:p>
          <a:p>
            <a:endParaRPr lang="fr-FR" dirty="0"/>
          </a:p>
        </p:txBody>
      </p:sp>
    </p:spTree>
    <p:extLst>
      <p:ext uri="{BB962C8B-B14F-4D97-AF65-F5344CB8AC3E}">
        <p14:creationId xmlns:p14="http://schemas.microsoft.com/office/powerpoint/2010/main" val="24294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EAB25-7F0B-4CFE-8178-20F60C5836FB}"/>
              </a:ext>
            </a:extLst>
          </p:cNvPr>
          <p:cNvSpPr>
            <a:spLocks noGrp="1"/>
          </p:cNvSpPr>
          <p:nvPr>
            <p:ph type="title"/>
          </p:nvPr>
        </p:nvSpPr>
        <p:spPr/>
        <p:txBody>
          <a:bodyPr/>
          <a:lstStyle/>
          <a:p>
            <a:r>
              <a:rPr lang="fr-FR" dirty="0"/>
              <a:t>Exemples</a:t>
            </a:r>
          </a:p>
        </p:txBody>
      </p:sp>
      <p:sp>
        <p:nvSpPr>
          <p:cNvPr id="3" name="Espace réservé du contenu 2">
            <a:extLst>
              <a:ext uri="{FF2B5EF4-FFF2-40B4-BE49-F238E27FC236}">
                <a16:creationId xmlns:a16="http://schemas.microsoft.com/office/drawing/2014/main" id="{92AD19CB-AA73-4E2F-BDEA-31C7D746DF03}"/>
              </a:ext>
            </a:extLst>
          </p:cNvPr>
          <p:cNvSpPr>
            <a:spLocks noGrp="1"/>
          </p:cNvSpPr>
          <p:nvPr>
            <p:ph idx="1"/>
          </p:nvPr>
        </p:nvSpPr>
        <p:spPr/>
        <p:txBody>
          <a:bodyPr/>
          <a:lstStyle/>
          <a:p>
            <a:r>
              <a:rPr lang="fr-FR" dirty="0"/>
              <a:t>=SOMME(B2:H33)</a:t>
            </a:r>
          </a:p>
          <a:p>
            <a:r>
              <a:rPr lang="fr-FR" dirty="0"/>
              <a:t>=MIN(B2:H33)</a:t>
            </a:r>
          </a:p>
          <a:p>
            <a:r>
              <a:rPr lang="fr-FR" dirty="0"/>
              <a:t>=MOYENNE(B2:H33)</a:t>
            </a:r>
          </a:p>
          <a:p>
            <a:r>
              <a:rPr lang="fr-FR" dirty="0"/>
              <a:t>=MAX(B2:H33)</a:t>
            </a:r>
          </a:p>
        </p:txBody>
      </p:sp>
    </p:spTree>
    <p:extLst>
      <p:ext uri="{BB962C8B-B14F-4D97-AF65-F5344CB8AC3E}">
        <p14:creationId xmlns:p14="http://schemas.microsoft.com/office/powerpoint/2010/main" val="98485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00CC10-915E-4220-9A77-03534DF42AF2}"/>
              </a:ext>
            </a:extLst>
          </p:cNvPr>
          <p:cNvSpPr>
            <a:spLocks noGrp="1"/>
          </p:cNvSpPr>
          <p:nvPr>
            <p:ph type="title"/>
          </p:nvPr>
        </p:nvSpPr>
        <p:spPr/>
        <p:txBody>
          <a:bodyPr>
            <a:normAutofit fontScale="90000"/>
          </a:bodyPr>
          <a:lstStyle/>
          <a:p>
            <a:r>
              <a:rPr lang="fr-FR" dirty="0"/>
              <a:t>Fonctions élémentaires – Les fonctions – Utilisation du gestionnaire des noms</a:t>
            </a:r>
          </a:p>
        </p:txBody>
      </p:sp>
      <p:sp>
        <p:nvSpPr>
          <p:cNvPr id="3" name="Espace réservé du contenu 2">
            <a:extLst>
              <a:ext uri="{FF2B5EF4-FFF2-40B4-BE49-F238E27FC236}">
                <a16:creationId xmlns:a16="http://schemas.microsoft.com/office/drawing/2014/main" id="{2ABF6168-4D72-4587-9FDA-06C220A69FAB}"/>
              </a:ext>
            </a:extLst>
          </p:cNvPr>
          <p:cNvSpPr>
            <a:spLocks noGrp="1"/>
          </p:cNvSpPr>
          <p:nvPr>
            <p:ph idx="1"/>
          </p:nvPr>
        </p:nvSpPr>
        <p:spPr/>
        <p:txBody>
          <a:bodyPr/>
          <a:lstStyle/>
          <a:p>
            <a:r>
              <a:rPr lang="fr-FR" dirty="0"/>
              <a:t>Sélectionner une cellule ou une plage</a:t>
            </a:r>
          </a:p>
          <a:p>
            <a:r>
              <a:rPr lang="fr-FR" dirty="0"/>
              <a:t>Depuis l’onglet « Formules » du menu ruban, cliquer sur « Gestionnaire de noms » puis cliquer sur « Nouveau… »</a:t>
            </a:r>
          </a:p>
        </p:txBody>
      </p:sp>
      <p:pic>
        <p:nvPicPr>
          <p:cNvPr id="5" name="Image 4">
            <a:extLst>
              <a:ext uri="{FF2B5EF4-FFF2-40B4-BE49-F238E27FC236}">
                <a16:creationId xmlns:a16="http://schemas.microsoft.com/office/drawing/2014/main" id="{AED57656-C8F7-4A62-95DD-072DEB287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342" y="3429000"/>
            <a:ext cx="3602018" cy="2793791"/>
          </a:xfrm>
          <a:prstGeom prst="rect">
            <a:avLst/>
          </a:prstGeom>
        </p:spPr>
      </p:pic>
      <p:pic>
        <p:nvPicPr>
          <p:cNvPr id="7" name="Image 6">
            <a:extLst>
              <a:ext uri="{FF2B5EF4-FFF2-40B4-BE49-F238E27FC236}">
                <a16:creationId xmlns:a16="http://schemas.microsoft.com/office/drawing/2014/main" id="{3524518D-69C5-4133-9307-8BD4F2610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638" y="3695700"/>
            <a:ext cx="3009524" cy="2276190"/>
          </a:xfrm>
          <a:prstGeom prst="rect">
            <a:avLst/>
          </a:prstGeom>
        </p:spPr>
      </p:pic>
      <p:sp>
        <p:nvSpPr>
          <p:cNvPr id="8" name="Rectangle : coins arrondis 7">
            <a:extLst>
              <a:ext uri="{FF2B5EF4-FFF2-40B4-BE49-F238E27FC236}">
                <a16:creationId xmlns:a16="http://schemas.microsoft.com/office/drawing/2014/main" id="{8D2016B8-31A7-4B62-B673-ECE4BBDA3FD3}"/>
              </a:ext>
            </a:extLst>
          </p:cNvPr>
          <p:cNvSpPr/>
          <p:nvPr/>
        </p:nvSpPr>
        <p:spPr>
          <a:xfrm>
            <a:off x="1854996" y="3607577"/>
            <a:ext cx="763323"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a:extLst>
              <a:ext uri="{FF2B5EF4-FFF2-40B4-BE49-F238E27FC236}">
                <a16:creationId xmlns:a16="http://schemas.microsoft.com/office/drawing/2014/main" id="{4ACAD75D-1F1F-4473-82A2-CBD65E9F2D10}"/>
              </a:ext>
            </a:extLst>
          </p:cNvPr>
          <p:cNvCxnSpPr>
            <a:cxnSpLocks/>
            <a:stCxn id="8" idx="3"/>
            <a:endCxn id="7" idx="1"/>
          </p:cNvCxnSpPr>
          <p:nvPr/>
        </p:nvCxnSpPr>
        <p:spPr>
          <a:xfrm>
            <a:off x="2618319" y="3753945"/>
            <a:ext cx="3268319" cy="107985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829ED251-92BD-4773-B8B6-D8887D099909}"/>
              </a:ext>
            </a:extLst>
          </p:cNvPr>
          <p:cNvSpPr/>
          <p:nvPr/>
        </p:nvSpPr>
        <p:spPr>
          <a:xfrm>
            <a:off x="6820276" y="4020644"/>
            <a:ext cx="2075886"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coins arrondis 14">
            <a:extLst>
              <a:ext uri="{FF2B5EF4-FFF2-40B4-BE49-F238E27FC236}">
                <a16:creationId xmlns:a16="http://schemas.microsoft.com/office/drawing/2014/main" id="{04FC4E6B-187A-4000-9DBC-980D781580EC}"/>
              </a:ext>
            </a:extLst>
          </p:cNvPr>
          <p:cNvSpPr/>
          <p:nvPr/>
        </p:nvSpPr>
        <p:spPr>
          <a:xfrm>
            <a:off x="6818277" y="5346524"/>
            <a:ext cx="2075886"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6" name="Connecteur droit avec flèche 15">
            <a:extLst>
              <a:ext uri="{FF2B5EF4-FFF2-40B4-BE49-F238E27FC236}">
                <a16:creationId xmlns:a16="http://schemas.microsoft.com/office/drawing/2014/main" id="{06D9E6F4-3831-4CE8-8DDF-2419DE9DBF22}"/>
              </a:ext>
            </a:extLst>
          </p:cNvPr>
          <p:cNvCxnSpPr>
            <a:cxnSpLocks/>
            <a:endCxn id="14" idx="3"/>
          </p:cNvCxnSpPr>
          <p:nvPr/>
        </p:nvCxnSpPr>
        <p:spPr>
          <a:xfrm flipH="1">
            <a:off x="8896162" y="4167012"/>
            <a:ext cx="4459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FB7F835-9787-4E8D-90D0-6E71E0832BA8}"/>
              </a:ext>
            </a:extLst>
          </p:cNvPr>
          <p:cNvCxnSpPr>
            <a:cxnSpLocks/>
            <a:endCxn id="15" idx="3"/>
          </p:cNvCxnSpPr>
          <p:nvPr/>
        </p:nvCxnSpPr>
        <p:spPr>
          <a:xfrm flipH="1">
            <a:off x="8894163" y="5492891"/>
            <a:ext cx="408480"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9BA4CB4F-F205-4798-8BFB-7A57F9F919B4}"/>
              </a:ext>
            </a:extLst>
          </p:cNvPr>
          <p:cNvSpPr txBox="1"/>
          <p:nvPr/>
        </p:nvSpPr>
        <p:spPr>
          <a:xfrm>
            <a:off x="9302643" y="3982345"/>
            <a:ext cx="1411077" cy="369332"/>
          </a:xfrm>
          <a:prstGeom prst="rect">
            <a:avLst/>
          </a:prstGeom>
          <a:noFill/>
        </p:spPr>
        <p:txBody>
          <a:bodyPr wrap="square" rtlCol="0">
            <a:spAutoFit/>
          </a:bodyPr>
          <a:lstStyle/>
          <a:p>
            <a:pPr algn="ctr"/>
            <a:r>
              <a:rPr lang="fr-FR" dirty="0">
                <a:solidFill>
                  <a:srgbClr val="002060"/>
                </a:solidFill>
              </a:rPr>
              <a:t>Nom</a:t>
            </a:r>
          </a:p>
        </p:txBody>
      </p:sp>
      <p:sp>
        <p:nvSpPr>
          <p:cNvPr id="24" name="ZoneTexte 23">
            <a:extLst>
              <a:ext uri="{FF2B5EF4-FFF2-40B4-BE49-F238E27FC236}">
                <a16:creationId xmlns:a16="http://schemas.microsoft.com/office/drawing/2014/main" id="{9C796AA1-2D23-4B0E-B1FB-2DC888F58F8B}"/>
              </a:ext>
            </a:extLst>
          </p:cNvPr>
          <p:cNvSpPr txBox="1"/>
          <p:nvPr/>
        </p:nvSpPr>
        <p:spPr>
          <a:xfrm>
            <a:off x="9342120" y="5308225"/>
            <a:ext cx="1411077" cy="369332"/>
          </a:xfrm>
          <a:prstGeom prst="rect">
            <a:avLst/>
          </a:prstGeom>
          <a:noFill/>
        </p:spPr>
        <p:txBody>
          <a:bodyPr wrap="square" rtlCol="0">
            <a:spAutoFit/>
          </a:bodyPr>
          <a:lstStyle/>
          <a:p>
            <a:pPr algn="ctr"/>
            <a:r>
              <a:rPr lang="fr-FR" dirty="0">
                <a:solidFill>
                  <a:srgbClr val="002060"/>
                </a:solidFill>
              </a:rPr>
              <a:t>Référence</a:t>
            </a:r>
          </a:p>
        </p:txBody>
      </p:sp>
      <p:sp>
        <p:nvSpPr>
          <p:cNvPr id="25" name="ZoneTexte 24">
            <a:extLst>
              <a:ext uri="{FF2B5EF4-FFF2-40B4-BE49-F238E27FC236}">
                <a16:creationId xmlns:a16="http://schemas.microsoft.com/office/drawing/2014/main" id="{5446F178-8FD8-4C55-9E0F-627E280E5157}"/>
              </a:ext>
            </a:extLst>
          </p:cNvPr>
          <p:cNvSpPr txBox="1"/>
          <p:nvPr/>
        </p:nvSpPr>
        <p:spPr>
          <a:xfrm>
            <a:off x="5614563" y="6242000"/>
            <a:ext cx="4131417" cy="369332"/>
          </a:xfrm>
          <a:prstGeom prst="rect">
            <a:avLst/>
          </a:prstGeom>
          <a:noFill/>
        </p:spPr>
        <p:txBody>
          <a:bodyPr wrap="square" rtlCol="0">
            <a:spAutoFit/>
          </a:bodyPr>
          <a:lstStyle/>
          <a:p>
            <a:pPr algn="ctr"/>
            <a:r>
              <a:rPr lang="fr-FR" dirty="0">
                <a:solidFill>
                  <a:srgbClr val="002060"/>
                </a:solidFill>
              </a:rPr>
              <a:t>Puis, enfin, valider en cliquant sur OK</a:t>
            </a:r>
          </a:p>
        </p:txBody>
      </p:sp>
      <p:cxnSp>
        <p:nvCxnSpPr>
          <p:cNvPr id="26" name="Connecteur droit avec flèche 25">
            <a:extLst>
              <a:ext uri="{FF2B5EF4-FFF2-40B4-BE49-F238E27FC236}">
                <a16:creationId xmlns:a16="http://schemas.microsoft.com/office/drawing/2014/main" id="{614396F4-98B6-4BBB-97E0-1DC7BBACE99E}"/>
              </a:ext>
            </a:extLst>
          </p:cNvPr>
          <p:cNvCxnSpPr>
            <a:cxnSpLocks/>
            <a:stCxn id="25" idx="0"/>
          </p:cNvCxnSpPr>
          <p:nvPr/>
        </p:nvCxnSpPr>
        <p:spPr>
          <a:xfrm flipH="1" flipV="1">
            <a:off x="7612382" y="5805576"/>
            <a:ext cx="67890" cy="43642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9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58CD2-30A2-4784-A038-392B08067147}"/>
              </a:ext>
            </a:extLst>
          </p:cNvPr>
          <p:cNvSpPr>
            <a:spLocks noGrp="1"/>
          </p:cNvSpPr>
          <p:nvPr>
            <p:ph type="title"/>
          </p:nvPr>
        </p:nvSpPr>
        <p:spPr/>
        <p:txBody>
          <a:bodyPr>
            <a:normAutofit fontScale="90000"/>
          </a:bodyPr>
          <a:lstStyle/>
          <a:p>
            <a:r>
              <a:rPr lang="fr-FR" dirty="0"/>
              <a:t>Fonctions élémentaires – Les fonctions – Utilisation du gestionnaire des noms</a:t>
            </a:r>
          </a:p>
        </p:txBody>
      </p:sp>
      <p:sp>
        <p:nvSpPr>
          <p:cNvPr id="3" name="Espace réservé du contenu 2">
            <a:extLst>
              <a:ext uri="{FF2B5EF4-FFF2-40B4-BE49-F238E27FC236}">
                <a16:creationId xmlns:a16="http://schemas.microsoft.com/office/drawing/2014/main" id="{AA1FAE87-0A83-4A3A-A1DD-8C9850715219}"/>
              </a:ext>
            </a:extLst>
          </p:cNvPr>
          <p:cNvSpPr>
            <a:spLocks noGrp="1"/>
          </p:cNvSpPr>
          <p:nvPr>
            <p:ph idx="1"/>
          </p:nvPr>
        </p:nvSpPr>
        <p:spPr/>
        <p:txBody>
          <a:bodyPr/>
          <a:lstStyle/>
          <a:p>
            <a:r>
              <a:rPr lang="fr-FR" dirty="0"/>
              <a:t>Refaire l’exercice précédent en utilisant le gestionnaire de nom, c’est-à-dire, nommer la plage de données puis utiliser le nom dans les différentes formules.</a:t>
            </a:r>
          </a:p>
        </p:txBody>
      </p:sp>
    </p:spTree>
    <p:extLst>
      <p:ext uri="{BB962C8B-B14F-4D97-AF65-F5344CB8AC3E}">
        <p14:creationId xmlns:p14="http://schemas.microsoft.com/office/powerpoint/2010/main" val="2286354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5B015-A120-4FBA-AEDE-5F2F6294C445}"/>
              </a:ext>
            </a:extLst>
          </p:cNvPr>
          <p:cNvSpPr>
            <a:spLocks noGrp="1"/>
          </p:cNvSpPr>
          <p:nvPr>
            <p:ph type="title"/>
          </p:nvPr>
        </p:nvSpPr>
        <p:spPr/>
        <p:txBody>
          <a:bodyPr/>
          <a:lstStyle/>
          <a:p>
            <a:r>
              <a:rPr lang="fr-FR" dirty="0"/>
              <a:t>Fonctions élémentaires – Les conditions</a:t>
            </a:r>
          </a:p>
        </p:txBody>
      </p:sp>
      <p:sp>
        <p:nvSpPr>
          <p:cNvPr id="3" name="Espace réservé du contenu 2">
            <a:extLst>
              <a:ext uri="{FF2B5EF4-FFF2-40B4-BE49-F238E27FC236}">
                <a16:creationId xmlns:a16="http://schemas.microsoft.com/office/drawing/2014/main" id="{826368B0-D8C6-46FE-A9C1-8100875CCBB6}"/>
              </a:ext>
            </a:extLst>
          </p:cNvPr>
          <p:cNvSpPr>
            <a:spLocks noGrp="1"/>
          </p:cNvSpPr>
          <p:nvPr>
            <p:ph idx="1"/>
          </p:nvPr>
        </p:nvSpPr>
        <p:spPr/>
        <p:txBody>
          <a:bodyPr/>
          <a:lstStyle/>
          <a:p>
            <a:r>
              <a:rPr lang="fr-FR" dirty="0"/>
              <a:t>Il est possible d’enrichir les formules Excel en utilisant des conditions</a:t>
            </a:r>
          </a:p>
          <a:p>
            <a:pPr lvl="1"/>
            <a:r>
              <a:rPr lang="fr-FR" dirty="0"/>
              <a:t>SI( [condition] ; [si vrai] ; [si faux] )</a:t>
            </a:r>
          </a:p>
          <a:p>
            <a:r>
              <a:rPr lang="fr-FR" dirty="0"/>
              <a:t>Pour créer une condition, voici la liste des opérateurs disponibles :</a:t>
            </a:r>
          </a:p>
          <a:p>
            <a:pPr lvl="1"/>
            <a:endParaRPr lang="fr-FR" dirty="0"/>
          </a:p>
        </p:txBody>
      </p:sp>
      <p:graphicFrame>
        <p:nvGraphicFramePr>
          <p:cNvPr id="4" name="Tableau 3">
            <a:extLst>
              <a:ext uri="{FF2B5EF4-FFF2-40B4-BE49-F238E27FC236}">
                <a16:creationId xmlns:a16="http://schemas.microsoft.com/office/drawing/2014/main" id="{D013B092-C9DD-44DD-A61A-44482EF703DD}"/>
              </a:ext>
            </a:extLst>
          </p:cNvPr>
          <p:cNvGraphicFramePr>
            <a:graphicFrameLocks noGrp="1"/>
          </p:cNvGraphicFramePr>
          <p:nvPr>
            <p:extLst>
              <p:ext uri="{D42A27DB-BD31-4B8C-83A1-F6EECF244321}">
                <p14:modId xmlns:p14="http://schemas.microsoft.com/office/powerpoint/2010/main" val="1485187744"/>
              </p:ext>
            </p:extLst>
          </p:nvPr>
        </p:nvGraphicFramePr>
        <p:xfrm>
          <a:off x="2818765" y="3244105"/>
          <a:ext cx="6554470" cy="2844165"/>
        </p:xfrm>
        <a:graphic>
          <a:graphicData uri="http://schemas.openxmlformats.org/drawingml/2006/table">
            <a:tbl>
              <a:tblPr>
                <a:tableStyleId>{5C22544A-7EE6-4342-B048-85BDC9FD1C3A}</a:tableStyleId>
              </a:tblPr>
              <a:tblGrid>
                <a:gridCol w="2302922">
                  <a:extLst>
                    <a:ext uri="{9D8B030D-6E8A-4147-A177-3AD203B41FA5}">
                      <a16:colId xmlns:a16="http://schemas.microsoft.com/office/drawing/2014/main" val="2025095326"/>
                    </a:ext>
                  </a:extLst>
                </a:gridCol>
                <a:gridCol w="4251548">
                  <a:extLst>
                    <a:ext uri="{9D8B030D-6E8A-4147-A177-3AD203B41FA5}">
                      <a16:colId xmlns:a16="http://schemas.microsoft.com/office/drawing/2014/main" val="939885161"/>
                    </a:ext>
                  </a:extLst>
                </a:gridCol>
              </a:tblGrid>
              <a:tr h="190500">
                <a:tc>
                  <a:txBody>
                    <a:bodyPr/>
                    <a:lstStyle/>
                    <a:p>
                      <a:pPr algn="ctr" fontAlgn="b"/>
                      <a:r>
                        <a:rPr lang="fr-FR" sz="1800" b="1" u="none" strike="noStrike" dirty="0">
                          <a:effectLst/>
                        </a:rPr>
                        <a:t>Opérateur</a:t>
                      </a:r>
                      <a:endParaRPr lang="fr-FR" sz="1800" b="1" i="0" u="none" strike="noStrike" dirty="0">
                        <a:solidFill>
                          <a:srgbClr val="FFFFFF"/>
                        </a:solidFill>
                        <a:effectLst/>
                        <a:latin typeface="Calibri" panose="020F0502020204030204" pitchFamily="34" charset="0"/>
                      </a:endParaRPr>
                    </a:p>
                  </a:txBody>
                  <a:tcPr marL="9525" marR="9525" marT="9525" marB="0" anchor="b"/>
                </a:tc>
                <a:tc>
                  <a:txBody>
                    <a:bodyPr/>
                    <a:lstStyle/>
                    <a:p>
                      <a:pPr algn="l" fontAlgn="b"/>
                      <a:r>
                        <a:rPr lang="fr-FR" sz="1800" b="1" u="none" strike="noStrike" dirty="0">
                          <a:effectLst/>
                        </a:rPr>
                        <a:t>Description</a:t>
                      </a:r>
                      <a:endParaRPr lang="fr-FR" sz="18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4511142"/>
                  </a:ext>
                </a:extLst>
              </a:tr>
              <a:tr h="190500">
                <a:tc>
                  <a:txBody>
                    <a:bodyPr/>
                    <a:lstStyle/>
                    <a:p>
                      <a:pPr algn="ctr" fontAlgn="b"/>
                      <a:r>
                        <a:rPr lang="fr-FR" sz="1800" b="1" u="none" strike="noStrike" dirty="0">
                          <a:effectLst/>
                        </a:rPr>
                        <a: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égal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215399"/>
                  </a:ext>
                </a:extLst>
              </a:tr>
              <a:tr h="190500">
                <a:tc>
                  <a:txBody>
                    <a:bodyPr/>
                    <a:lstStyle/>
                    <a:p>
                      <a:pPr algn="ctr" fontAlgn="b"/>
                      <a:r>
                        <a:rPr lang="fr-FR" sz="1800" b="1" u="none" strike="noStrike" dirty="0">
                          <a:effectLst/>
                        </a:rPr>
                        <a:t>&gt;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supérieur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8545896"/>
                  </a:ext>
                </a:extLst>
              </a:tr>
              <a:tr h="190500">
                <a:tc>
                  <a:txBody>
                    <a:bodyPr/>
                    <a:lstStyle/>
                    <a:p>
                      <a:pPr algn="ctr" fontAlgn="b"/>
                      <a:r>
                        <a:rPr lang="fr-FR" sz="1800" b="1" u="none" strike="noStrike" dirty="0">
                          <a:effectLst/>
                        </a:rPr>
                        <a:t>&lt;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inférieur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2539151"/>
                  </a:ext>
                </a:extLst>
              </a:tr>
              <a:tr h="190500">
                <a:tc>
                  <a:txBody>
                    <a:bodyPr/>
                    <a:lstStyle/>
                    <a:p>
                      <a:pPr algn="ctr" fontAlgn="b"/>
                      <a:r>
                        <a:rPr lang="fr-FR" sz="1800" b="1" u="none" strike="noStrike" dirty="0">
                          <a:effectLst/>
                        </a:rPr>
                        <a:t>&gt;=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supérieur ou égal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4252413"/>
                  </a:ext>
                </a:extLst>
              </a:tr>
              <a:tr h="190500">
                <a:tc>
                  <a:txBody>
                    <a:bodyPr/>
                    <a:lstStyle/>
                    <a:p>
                      <a:pPr algn="ctr" fontAlgn="b"/>
                      <a:r>
                        <a:rPr lang="fr-FR" sz="1800" b="1" u="none" strike="noStrike" dirty="0">
                          <a:effectLst/>
                        </a:rPr>
                        <a:t>&lt;=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inférieur ou égal à...</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7568307"/>
                  </a:ext>
                </a:extLst>
              </a:tr>
              <a:tr h="190500">
                <a:tc>
                  <a:txBody>
                    <a:bodyPr/>
                    <a:lstStyle/>
                    <a:p>
                      <a:pPr algn="ctr" fontAlgn="b"/>
                      <a:r>
                        <a:rPr lang="fr-FR" sz="1800" b="1" u="none" strike="noStrike" dirty="0">
                          <a:effectLst/>
                        </a:rPr>
                        <a:t>&lt;&gt;</a:t>
                      </a:r>
                      <a:endParaRPr lang="fr-FR" sz="1800" b="1" i="0" u="none" strike="noStrike" dirty="0">
                        <a:solidFill>
                          <a:srgbClr val="000000"/>
                        </a:solidFill>
                        <a:effectLst/>
                        <a:latin typeface="Calibri" panose="020F0502020204030204" pitchFamily="34" charset="0"/>
                      </a:endParaRPr>
                    </a:p>
                  </a:txBody>
                  <a:tcPr marL="9525" marR="9525" marT="76200" marB="76200" anchor="b"/>
                </a:tc>
                <a:tc>
                  <a:txBody>
                    <a:bodyPr/>
                    <a:lstStyle/>
                    <a:p>
                      <a:pPr algn="l" fontAlgn="b"/>
                      <a:r>
                        <a:rPr lang="fr-FR" sz="1800" b="1" u="none" strike="noStrike" dirty="0">
                          <a:effectLst/>
                        </a:rPr>
                        <a:t>Est différent de...</a:t>
                      </a:r>
                      <a:endParaRPr lang="fr-F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3438703"/>
                  </a:ext>
                </a:extLst>
              </a:tr>
            </a:tbl>
          </a:graphicData>
        </a:graphic>
      </p:graphicFrame>
    </p:spTree>
    <p:extLst>
      <p:ext uri="{BB962C8B-B14F-4D97-AF65-F5344CB8AC3E}">
        <p14:creationId xmlns:p14="http://schemas.microsoft.com/office/powerpoint/2010/main" val="128744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68223-6F61-61BB-4D28-A23452CE7FB6}"/>
              </a:ext>
            </a:extLst>
          </p:cNvPr>
          <p:cNvSpPr>
            <a:spLocks noGrp="1"/>
          </p:cNvSpPr>
          <p:nvPr>
            <p:ph type="title"/>
          </p:nvPr>
        </p:nvSpPr>
        <p:spPr/>
        <p:txBody>
          <a:bodyPr/>
          <a:lstStyle/>
          <a:p>
            <a:r>
              <a:rPr lang="fr-FR" dirty="0"/>
              <a:t>Objectifs du module 4/4</a:t>
            </a:r>
          </a:p>
        </p:txBody>
      </p:sp>
      <p:sp>
        <p:nvSpPr>
          <p:cNvPr id="3" name="Espace réservé du contenu 2">
            <a:extLst>
              <a:ext uri="{FF2B5EF4-FFF2-40B4-BE49-F238E27FC236}">
                <a16:creationId xmlns:a16="http://schemas.microsoft.com/office/drawing/2014/main" id="{8E3AFFFE-4099-0C6F-2A48-61550E565AA2}"/>
              </a:ext>
            </a:extLst>
          </p:cNvPr>
          <p:cNvSpPr>
            <a:spLocks noGrp="1"/>
          </p:cNvSpPr>
          <p:nvPr>
            <p:ph idx="1"/>
          </p:nvPr>
        </p:nvSpPr>
        <p:spPr/>
        <p:txBody>
          <a:bodyPr/>
          <a:lstStyle/>
          <a:p>
            <a:r>
              <a:rPr lang="fr-FR" dirty="0"/>
              <a:t>Mise en situation réelle et évaluation</a:t>
            </a:r>
          </a:p>
          <a:p>
            <a:pPr lvl="1"/>
            <a:r>
              <a:rPr lang="fr-FR" dirty="0"/>
              <a:t>Quiz</a:t>
            </a:r>
          </a:p>
          <a:p>
            <a:pPr lvl="1"/>
            <a:r>
              <a:rPr lang="fr-FR" dirty="0"/>
              <a:t>Résolution de problèmes</a:t>
            </a:r>
          </a:p>
        </p:txBody>
      </p:sp>
    </p:spTree>
    <p:extLst>
      <p:ext uri="{BB962C8B-B14F-4D97-AF65-F5344CB8AC3E}">
        <p14:creationId xmlns:p14="http://schemas.microsoft.com/office/powerpoint/2010/main" val="2084863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1600F-3F8A-4457-812F-A86583AB5D7F}"/>
              </a:ext>
            </a:extLst>
          </p:cNvPr>
          <p:cNvSpPr>
            <a:spLocks noGrp="1"/>
          </p:cNvSpPr>
          <p:nvPr>
            <p:ph type="title"/>
          </p:nvPr>
        </p:nvSpPr>
        <p:spPr/>
        <p:txBody>
          <a:bodyPr/>
          <a:lstStyle/>
          <a:p>
            <a:r>
              <a:rPr lang="fr-FR" dirty="0"/>
              <a:t>Fonctions élémentaires – Les conditions</a:t>
            </a:r>
          </a:p>
        </p:txBody>
      </p:sp>
      <p:sp>
        <p:nvSpPr>
          <p:cNvPr id="3" name="Espace réservé du contenu 2">
            <a:extLst>
              <a:ext uri="{FF2B5EF4-FFF2-40B4-BE49-F238E27FC236}">
                <a16:creationId xmlns:a16="http://schemas.microsoft.com/office/drawing/2014/main" id="{5664DDB7-5346-4436-BA8C-D809DB3F423F}"/>
              </a:ext>
            </a:extLst>
          </p:cNvPr>
          <p:cNvSpPr>
            <a:spLocks noGrp="1"/>
          </p:cNvSpPr>
          <p:nvPr>
            <p:ph idx="1"/>
          </p:nvPr>
        </p:nvSpPr>
        <p:spPr/>
        <p:txBody>
          <a:bodyPr/>
          <a:lstStyle/>
          <a:p>
            <a:r>
              <a:rPr lang="fr-FR" dirty="0"/>
              <a:t>Exemple d’une condition</a:t>
            </a:r>
          </a:p>
          <a:p>
            <a:pPr lvl="1"/>
            <a:r>
              <a:rPr lang="fr-FR" dirty="0"/>
              <a:t>=SI(1=2; "C'est vrai"; "C'est faux")</a:t>
            </a:r>
          </a:p>
          <a:p>
            <a:pPr lvl="2"/>
            <a:r>
              <a:rPr lang="fr-FR" dirty="0"/>
              <a:t>Résultat : « C’est faux »</a:t>
            </a:r>
          </a:p>
          <a:p>
            <a:pPr lvl="1"/>
            <a:r>
              <a:rPr lang="fr-FR" dirty="0"/>
              <a:t>Explication</a:t>
            </a:r>
          </a:p>
          <a:p>
            <a:pPr lvl="2"/>
            <a:r>
              <a:rPr lang="fr-FR" dirty="0"/>
              <a:t>1=2 est un test qui vaut Faux</a:t>
            </a:r>
          </a:p>
          <a:p>
            <a:pPr lvl="2"/>
            <a:r>
              <a:rPr lang="fr-FR" dirty="0"/>
              <a:t>Donc c’est « C’est faux » qui va être affiché dans la cellule ou est écrit la formule</a:t>
            </a:r>
          </a:p>
          <a:p>
            <a:pPr lvl="1"/>
            <a:r>
              <a:rPr lang="fr-FR" dirty="0"/>
              <a:t>Remarque</a:t>
            </a:r>
          </a:p>
          <a:p>
            <a:pPr lvl="2"/>
            <a:r>
              <a:rPr lang="fr-FR" dirty="0"/>
              <a:t>"C'est vrai " et "C'est faux" sont des chaines de caractères.</a:t>
            </a:r>
          </a:p>
        </p:txBody>
      </p:sp>
    </p:spTree>
    <p:extLst>
      <p:ext uri="{BB962C8B-B14F-4D97-AF65-F5344CB8AC3E}">
        <p14:creationId xmlns:p14="http://schemas.microsoft.com/office/powerpoint/2010/main" val="3895060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B97C7-5F1E-4E13-9A04-F87FEB766A30}"/>
              </a:ext>
            </a:extLst>
          </p:cNvPr>
          <p:cNvSpPr>
            <a:spLocks noGrp="1"/>
          </p:cNvSpPr>
          <p:nvPr>
            <p:ph type="title"/>
          </p:nvPr>
        </p:nvSpPr>
        <p:spPr/>
        <p:txBody>
          <a:bodyPr/>
          <a:lstStyle/>
          <a:p>
            <a:r>
              <a:rPr lang="fr-FR" dirty="0"/>
              <a:t>Fonctions élémentaires – Les conditions</a:t>
            </a:r>
          </a:p>
        </p:txBody>
      </p:sp>
      <p:sp>
        <p:nvSpPr>
          <p:cNvPr id="3" name="Espace réservé du contenu 2">
            <a:extLst>
              <a:ext uri="{FF2B5EF4-FFF2-40B4-BE49-F238E27FC236}">
                <a16:creationId xmlns:a16="http://schemas.microsoft.com/office/drawing/2014/main" id="{25A3641F-8BC5-4551-BC85-71FF77F352FD}"/>
              </a:ext>
            </a:extLst>
          </p:cNvPr>
          <p:cNvSpPr>
            <a:spLocks noGrp="1"/>
          </p:cNvSpPr>
          <p:nvPr>
            <p:ph idx="1"/>
          </p:nvPr>
        </p:nvSpPr>
        <p:spPr/>
        <p:txBody>
          <a:bodyPr/>
          <a:lstStyle/>
          <a:p>
            <a:r>
              <a:rPr lang="fr-FR" dirty="0"/>
              <a:t>Exercice : tester si ce qui est écrit en cellule A1 est égale à ce qui est écrit en cellule A2.</a:t>
            </a:r>
          </a:p>
          <a:p>
            <a:pPr lvl="1"/>
            <a:r>
              <a:rPr lang="fr-FR" dirty="0"/>
              <a:t>Inscrit le résultat dans la cellule A3</a:t>
            </a:r>
          </a:p>
          <a:p>
            <a:pPr lvl="2"/>
            <a:r>
              <a:rPr lang="fr-FR" dirty="0"/>
              <a:t>« Oui » si les valeurs sont les mêmes</a:t>
            </a:r>
          </a:p>
          <a:p>
            <a:pPr lvl="2"/>
            <a:r>
              <a:rPr lang="fr-FR" dirty="0"/>
              <a:t>« Non » sinon</a:t>
            </a:r>
          </a:p>
        </p:txBody>
      </p:sp>
    </p:spTree>
    <p:extLst>
      <p:ext uri="{BB962C8B-B14F-4D97-AF65-F5344CB8AC3E}">
        <p14:creationId xmlns:p14="http://schemas.microsoft.com/office/powerpoint/2010/main" val="2572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9B16D-CB13-471A-84E2-A18F865CA5ED}"/>
              </a:ext>
            </a:extLst>
          </p:cNvPr>
          <p:cNvSpPr>
            <a:spLocks noGrp="1"/>
          </p:cNvSpPr>
          <p:nvPr>
            <p:ph type="title"/>
          </p:nvPr>
        </p:nvSpPr>
        <p:spPr/>
        <p:txBody>
          <a:bodyPr>
            <a:normAutofit fontScale="90000"/>
          </a:bodyPr>
          <a:lstStyle/>
          <a:p>
            <a:r>
              <a:rPr lang="fr-FR" dirty="0"/>
              <a:t>Fonctions élémentaires – Les conditions – Opérateurs logiques</a:t>
            </a:r>
          </a:p>
        </p:txBody>
      </p:sp>
      <p:sp>
        <p:nvSpPr>
          <p:cNvPr id="3" name="Espace réservé du contenu 2">
            <a:extLst>
              <a:ext uri="{FF2B5EF4-FFF2-40B4-BE49-F238E27FC236}">
                <a16:creationId xmlns:a16="http://schemas.microsoft.com/office/drawing/2014/main" id="{B75A9DDB-0F5A-4312-BD8F-2879EB2489EA}"/>
              </a:ext>
            </a:extLst>
          </p:cNvPr>
          <p:cNvSpPr>
            <a:spLocks noGrp="1"/>
          </p:cNvSpPr>
          <p:nvPr>
            <p:ph idx="1"/>
          </p:nvPr>
        </p:nvSpPr>
        <p:spPr/>
        <p:txBody>
          <a:bodyPr/>
          <a:lstStyle/>
          <a:p>
            <a:r>
              <a:rPr lang="fr-FR" dirty="0"/>
              <a:t>Il est de plus possible d’ajouter des opérateurs tels que</a:t>
            </a:r>
          </a:p>
          <a:p>
            <a:pPr lvl="1"/>
            <a:r>
              <a:rPr lang="fr-FR" dirty="0"/>
              <a:t>ET( […] )</a:t>
            </a:r>
          </a:p>
          <a:p>
            <a:pPr lvl="1"/>
            <a:r>
              <a:rPr lang="fr-FR" dirty="0"/>
              <a:t>OU( […] )</a:t>
            </a:r>
          </a:p>
          <a:p>
            <a:r>
              <a:rPr lang="fr-FR" dirty="0"/>
              <a:t>Exemple : =SI( OU( 1=2 ; 2=2 ) ; "C'est vrai " ; "C'est faux " )</a:t>
            </a:r>
          </a:p>
        </p:txBody>
      </p:sp>
      <p:sp>
        <p:nvSpPr>
          <p:cNvPr id="4" name="Rectangle : coins arrondis 3">
            <a:extLst>
              <a:ext uri="{FF2B5EF4-FFF2-40B4-BE49-F238E27FC236}">
                <a16:creationId xmlns:a16="http://schemas.microsoft.com/office/drawing/2014/main" id="{C0906E7F-1126-4777-82A4-3C909E58E922}"/>
              </a:ext>
            </a:extLst>
          </p:cNvPr>
          <p:cNvSpPr/>
          <p:nvPr/>
        </p:nvSpPr>
        <p:spPr>
          <a:xfrm>
            <a:off x="2715663" y="3960408"/>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5" name="Rectangle : coins arrondis 4">
            <a:extLst>
              <a:ext uri="{FF2B5EF4-FFF2-40B4-BE49-F238E27FC236}">
                <a16:creationId xmlns:a16="http://schemas.microsoft.com/office/drawing/2014/main" id="{3A0FE671-9692-4C7F-8E0A-F2E80B295A84}"/>
              </a:ext>
            </a:extLst>
          </p:cNvPr>
          <p:cNvSpPr/>
          <p:nvPr/>
        </p:nvSpPr>
        <p:spPr>
          <a:xfrm>
            <a:off x="2715663" y="5129144"/>
            <a:ext cx="1426128" cy="779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8" name="Ellipse 7">
            <a:extLst>
              <a:ext uri="{FF2B5EF4-FFF2-40B4-BE49-F238E27FC236}">
                <a16:creationId xmlns:a16="http://schemas.microsoft.com/office/drawing/2014/main" id="{726E3612-9BD5-4B57-AD48-9FAD360239FA}"/>
              </a:ext>
            </a:extLst>
          </p:cNvPr>
          <p:cNvSpPr/>
          <p:nvPr/>
        </p:nvSpPr>
        <p:spPr>
          <a:xfrm>
            <a:off x="1587343" y="375104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 name="Ellipse 8">
            <a:extLst>
              <a:ext uri="{FF2B5EF4-FFF2-40B4-BE49-F238E27FC236}">
                <a16:creationId xmlns:a16="http://schemas.microsoft.com/office/drawing/2014/main" id="{3276EB01-C8C9-49F3-8F32-61EA4A724B1B}"/>
              </a:ext>
            </a:extLst>
          </p:cNvPr>
          <p:cNvSpPr/>
          <p:nvPr/>
        </p:nvSpPr>
        <p:spPr>
          <a:xfrm>
            <a:off x="1587343" y="4375434"/>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11" name="Connecteur : en arc 10">
            <a:extLst>
              <a:ext uri="{FF2B5EF4-FFF2-40B4-BE49-F238E27FC236}">
                <a16:creationId xmlns:a16="http://schemas.microsoft.com/office/drawing/2014/main" id="{D750CFE2-8141-4557-AC63-C194F7108613}"/>
              </a:ext>
            </a:extLst>
          </p:cNvPr>
          <p:cNvCxnSpPr>
            <a:stCxn id="8" idx="6"/>
            <a:endCxn id="4" idx="1"/>
          </p:cNvCxnSpPr>
          <p:nvPr/>
        </p:nvCxnSpPr>
        <p:spPr>
          <a:xfrm>
            <a:off x="2015181" y="3981381"/>
            <a:ext cx="700482" cy="3687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rc 12">
            <a:extLst>
              <a:ext uri="{FF2B5EF4-FFF2-40B4-BE49-F238E27FC236}">
                <a16:creationId xmlns:a16="http://schemas.microsoft.com/office/drawing/2014/main" id="{65D57C02-C8EC-442F-B94F-5503AF87EED9}"/>
              </a:ext>
            </a:extLst>
          </p:cNvPr>
          <p:cNvCxnSpPr>
            <a:stCxn id="9" idx="6"/>
            <a:endCxn id="4" idx="1"/>
          </p:cNvCxnSpPr>
          <p:nvPr/>
        </p:nvCxnSpPr>
        <p:spPr>
          <a:xfrm flipV="1">
            <a:off x="2015181" y="4350140"/>
            <a:ext cx="700482" cy="2556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1E7F3778-A421-4BBE-9608-4337A5DB485F}"/>
              </a:ext>
            </a:extLst>
          </p:cNvPr>
          <p:cNvSpPr/>
          <p:nvPr/>
        </p:nvSpPr>
        <p:spPr>
          <a:xfrm>
            <a:off x="1587343" y="5657064"/>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0" name="Ellipse 19">
            <a:extLst>
              <a:ext uri="{FF2B5EF4-FFF2-40B4-BE49-F238E27FC236}">
                <a16:creationId xmlns:a16="http://schemas.microsoft.com/office/drawing/2014/main" id="{E4393D63-42FA-40FE-9D36-51CA9BE1D9C6}"/>
              </a:ext>
            </a:extLst>
          </p:cNvPr>
          <p:cNvSpPr/>
          <p:nvPr/>
        </p:nvSpPr>
        <p:spPr>
          <a:xfrm>
            <a:off x="1587343" y="507042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21" name="Connecteur : en arc 20">
            <a:extLst>
              <a:ext uri="{FF2B5EF4-FFF2-40B4-BE49-F238E27FC236}">
                <a16:creationId xmlns:a16="http://schemas.microsoft.com/office/drawing/2014/main" id="{1E2C9E01-7DAF-4DCC-AFA1-C869C36A23FD}"/>
              </a:ext>
            </a:extLst>
          </p:cNvPr>
          <p:cNvCxnSpPr>
            <a:cxnSpLocks/>
            <a:stCxn id="20" idx="6"/>
            <a:endCxn id="5" idx="1"/>
          </p:cNvCxnSpPr>
          <p:nvPr/>
        </p:nvCxnSpPr>
        <p:spPr>
          <a:xfrm>
            <a:off x="2015181" y="5300761"/>
            <a:ext cx="700482" cy="2181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rc 21">
            <a:extLst>
              <a:ext uri="{FF2B5EF4-FFF2-40B4-BE49-F238E27FC236}">
                <a16:creationId xmlns:a16="http://schemas.microsoft.com/office/drawing/2014/main" id="{D0B6A2F6-86C2-4F7B-8AD8-B5F63254A72D}"/>
              </a:ext>
            </a:extLst>
          </p:cNvPr>
          <p:cNvCxnSpPr>
            <a:cxnSpLocks/>
            <a:stCxn id="17" idx="6"/>
            <a:endCxn id="5" idx="1"/>
          </p:cNvCxnSpPr>
          <p:nvPr/>
        </p:nvCxnSpPr>
        <p:spPr>
          <a:xfrm flipV="1">
            <a:off x="2015181" y="5518876"/>
            <a:ext cx="700482" cy="3685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 coins arrondis 28">
            <a:extLst>
              <a:ext uri="{FF2B5EF4-FFF2-40B4-BE49-F238E27FC236}">
                <a16:creationId xmlns:a16="http://schemas.microsoft.com/office/drawing/2014/main" id="{91ED330E-418E-473C-97B6-F8D2CDF56EDB}"/>
              </a:ext>
            </a:extLst>
          </p:cNvPr>
          <p:cNvSpPr/>
          <p:nvPr/>
        </p:nvSpPr>
        <p:spPr>
          <a:xfrm>
            <a:off x="5425307" y="4605775"/>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a:t>
            </a:r>
          </a:p>
        </p:txBody>
      </p:sp>
      <p:cxnSp>
        <p:nvCxnSpPr>
          <p:cNvPr id="31" name="Connecteur : en arc 30">
            <a:extLst>
              <a:ext uri="{FF2B5EF4-FFF2-40B4-BE49-F238E27FC236}">
                <a16:creationId xmlns:a16="http://schemas.microsoft.com/office/drawing/2014/main" id="{1D506A76-723B-4362-8664-002FFF9E7C76}"/>
              </a:ext>
            </a:extLst>
          </p:cNvPr>
          <p:cNvCxnSpPr>
            <a:cxnSpLocks/>
            <a:stCxn id="4" idx="3"/>
            <a:endCxn id="29" idx="1"/>
          </p:cNvCxnSpPr>
          <p:nvPr/>
        </p:nvCxnSpPr>
        <p:spPr>
          <a:xfrm>
            <a:off x="4141791" y="4350140"/>
            <a:ext cx="1283516" cy="6453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rc 33">
            <a:extLst>
              <a:ext uri="{FF2B5EF4-FFF2-40B4-BE49-F238E27FC236}">
                <a16:creationId xmlns:a16="http://schemas.microsoft.com/office/drawing/2014/main" id="{C542DCCE-EDBB-45B7-B831-ADE63E58AFFA}"/>
              </a:ext>
            </a:extLst>
          </p:cNvPr>
          <p:cNvCxnSpPr>
            <a:cxnSpLocks/>
            <a:stCxn id="5" idx="3"/>
            <a:endCxn id="29" idx="1"/>
          </p:cNvCxnSpPr>
          <p:nvPr/>
        </p:nvCxnSpPr>
        <p:spPr>
          <a:xfrm flipV="1">
            <a:off x="4141791" y="4995507"/>
            <a:ext cx="1283516" cy="5233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èche : droite 36">
            <a:extLst>
              <a:ext uri="{FF2B5EF4-FFF2-40B4-BE49-F238E27FC236}">
                <a16:creationId xmlns:a16="http://schemas.microsoft.com/office/drawing/2014/main" id="{7FC71D08-A8FD-468D-BE35-8FBB3FD93EFF}"/>
              </a:ext>
            </a:extLst>
          </p:cNvPr>
          <p:cNvSpPr/>
          <p:nvPr/>
        </p:nvSpPr>
        <p:spPr>
          <a:xfrm>
            <a:off x="6986316" y="47531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381F8107-ABDB-4007-B6E1-243BABA0CC6E}"/>
              </a:ext>
            </a:extLst>
          </p:cNvPr>
          <p:cNvSpPr/>
          <p:nvPr/>
        </p:nvSpPr>
        <p:spPr>
          <a:xfrm>
            <a:off x="8152428" y="4808810"/>
            <a:ext cx="1874039" cy="523220"/>
          </a:xfrm>
          <a:prstGeom prst="rect">
            <a:avLst/>
          </a:prstGeom>
        </p:spPr>
        <p:txBody>
          <a:bodyPr wrap="none">
            <a:spAutoFit/>
          </a:bodyPr>
          <a:lstStyle/>
          <a:p>
            <a:r>
              <a:rPr lang="fr-FR" sz="2800" dirty="0"/>
              <a:t>"C'est vrai "</a:t>
            </a:r>
          </a:p>
        </p:txBody>
      </p:sp>
    </p:spTree>
    <p:extLst>
      <p:ext uri="{BB962C8B-B14F-4D97-AF65-F5344CB8AC3E}">
        <p14:creationId xmlns:p14="http://schemas.microsoft.com/office/powerpoint/2010/main" val="1545469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9B16D-CB13-471A-84E2-A18F865CA5ED}"/>
              </a:ext>
            </a:extLst>
          </p:cNvPr>
          <p:cNvSpPr>
            <a:spLocks noGrp="1"/>
          </p:cNvSpPr>
          <p:nvPr>
            <p:ph type="title"/>
          </p:nvPr>
        </p:nvSpPr>
        <p:spPr/>
        <p:txBody>
          <a:bodyPr>
            <a:normAutofit fontScale="90000"/>
          </a:bodyPr>
          <a:lstStyle/>
          <a:p>
            <a:r>
              <a:rPr lang="fr-FR" dirty="0"/>
              <a:t>Fonctions élémentaires – Les conditions – Opérateurs logiques – Traduction algorithmique</a:t>
            </a:r>
          </a:p>
        </p:txBody>
      </p:sp>
      <p:sp>
        <p:nvSpPr>
          <p:cNvPr id="3" name="Espace réservé du contenu 2">
            <a:extLst>
              <a:ext uri="{FF2B5EF4-FFF2-40B4-BE49-F238E27FC236}">
                <a16:creationId xmlns:a16="http://schemas.microsoft.com/office/drawing/2014/main" id="{B75A9DDB-0F5A-4312-BD8F-2879EB2489EA}"/>
              </a:ext>
            </a:extLst>
          </p:cNvPr>
          <p:cNvSpPr>
            <a:spLocks noGrp="1"/>
          </p:cNvSpPr>
          <p:nvPr>
            <p:ph idx="1"/>
          </p:nvPr>
        </p:nvSpPr>
        <p:spPr/>
        <p:txBody>
          <a:bodyPr/>
          <a:lstStyle/>
          <a:p>
            <a:endParaRPr lang="fr-FR" dirty="0"/>
          </a:p>
          <a:p>
            <a:r>
              <a:rPr lang="fr-FR" dirty="0"/>
              <a:t>=SI( OU( 1=2 ; 2=2 ) ; "C'est vrai " ; "C'est faux " )</a:t>
            </a:r>
          </a:p>
        </p:txBody>
      </p:sp>
      <p:sp>
        <p:nvSpPr>
          <p:cNvPr id="4" name="Rectangle : coins arrondis 3">
            <a:extLst>
              <a:ext uri="{FF2B5EF4-FFF2-40B4-BE49-F238E27FC236}">
                <a16:creationId xmlns:a16="http://schemas.microsoft.com/office/drawing/2014/main" id="{C0906E7F-1126-4777-82A4-3C909E58E922}"/>
              </a:ext>
            </a:extLst>
          </p:cNvPr>
          <p:cNvSpPr/>
          <p:nvPr/>
        </p:nvSpPr>
        <p:spPr>
          <a:xfrm>
            <a:off x="1567693" y="3490208"/>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5" name="Rectangle : coins arrondis 4">
            <a:extLst>
              <a:ext uri="{FF2B5EF4-FFF2-40B4-BE49-F238E27FC236}">
                <a16:creationId xmlns:a16="http://schemas.microsoft.com/office/drawing/2014/main" id="{3A0FE671-9692-4C7F-8E0A-F2E80B295A84}"/>
              </a:ext>
            </a:extLst>
          </p:cNvPr>
          <p:cNvSpPr/>
          <p:nvPr/>
        </p:nvSpPr>
        <p:spPr>
          <a:xfrm>
            <a:off x="1567693" y="4658944"/>
            <a:ext cx="1426128" cy="779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8" name="Ellipse 7">
            <a:extLst>
              <a:ext uri="{FF2B5EF4-FFF2-40B4-BE49-F238E27FC236}">
                <a16:creationId xmlns:a16="http://schemas.microsoft.com/office/drawing/2014/main" id="{726E3612-9BD5-4B57-AD48-9FAD360239FA}"/>
              </a:ext>
            </a:extLst>
          </p:cNvPr>
          <p:cNvSpPr/>
          <p:nvPr/>
        </p:nvSpPr>
        <p:spPr>
          <a:xfrm>
            <a:off x="791066" y="328084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 name="Ellipse 8">
            <a:extLst>
              <a:ext uri="{FF2B5EF4-FFF2-40B4-BE49-F238E27FC236}">
                <a16:creationId xmlns:a16="http://schemas.microsoft.com/office/drawing/2014/main" id="{3276EB01-C8C9-49F3-8F32-61EA4A724B1B}"/>
              </a:ext>
            </a:extLst>
          </p:cNvPr>
          <p:cNvSpPr/>
          <p:nvPr/>
        </p:nvSpPr>
        <p:spPr>
          <a:xfrm>
            <a:off x="791066" y="3905234"/>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11" name="Connecteur : en arc 10">
            <a:extLst>
              <a:ext uri="{FF2B5EF4-FFF2-40B4-BE49-F238E27FC236}">
                <a16:creationId xmlns:a16="http://schemas.microsoft.com/office/drawing/2014/main" id="{D750CFE2-8141-4557-AC63-C194F7108613}"/>
              </a:ext>
            </a:extLst>
          </p:cNvPr>
          <p:cNvCxnSpPr>
            <a:stCxn id="8" idx="6"/>
            <a:endCxn id="4" idx="1"/>
          </p:cNvCxnSpPr>
          <p:nvPr/>
        </p:nvCxnSpPr>
        <p:spPr>
          <a:xfrm>
            <a:off x="1218904" y="3511181"/>
            <a:ext cx="348789" cy="3687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 en arc 12">
            <a:extLst>
              <a:ext uri="{FF2B5EF4-FFF2-40B4-BE49-F238E27FC236}">
                <a16:creationId xmlns:a16="http://schemas.microsoft.com/office/drawing/2014/main" id="{65D57C02-C8EC-442F-B94F-5503AF87EED9}"/>
              </a:ext>
            </a:extLst>
          </p:cNvPr>
          <p:cNvCxnSpPr>
            <a:stCxn id="9" idx="6"/>
            <a:endCxn id="4" idx="1"/>
          </p:cNvCxnSpPr>
          <p:nvPr/>
        </p:nvCxnSpPr>
        <p:spPr>
          <a:xfrm flipV="1">
            <a:off x="1218904" y="3879940"/>
            <a:ext cx="348789" cy="2556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1E7F3778-A421-4BBE-9608-4337A5DB485F}"/>
              </a:ext>
            </a:extLst>
          </p:cNvPr>
          <p:cNvSpPr/>
          <p:nvPr/>
        </p:nvSpPr>
        <p:spPr>
          <a:xfrm>
            <a:off x="791066" y="5186864"/>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0" name="Ellipse 19">
            <a:extLst>
              <a:ext uri="{FF2B5EF4-FFF2-40B4-BE49-F238E27FC236}">
                <a16:creationId xmlns:a16="http://schemas.microsoft.com/office/drawing/2014/main" id="{E4393D63-42FA-40FE-9D36-51CA9BE1D9C6}"/>
              </a:ext>
            </a:extLst>
          </p:cNvPr>
          <p:cNvSpPr/>
          <p:nvPr/>
        </p:nvSpPr>
        <p:spPr>
          <a:xfrm>
            <a:off x="791066" y="4600220"/>
            <a:ext cx="427838" cy="46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cxnSp>
        <p:nvCxnSpPr>
          <p:cNvPr id="21" name="Connecteur : en arc 20">
            <a:extLst>
              <a:ext uri="{FF2B5EF4-FFF2-40B4-BE49-F238E27FC236}">
                <a16:creationId xmlns:a16="http://schemas.microsoft.com/office/drawing/2014/main" id="{1E2C9E01-7DAF-4DCC-AFA1-C869C36A23FD}"/>
              </a:ext>
            </a:extLst>
          </p:cNvPr>
          <p:cNvCxnSpPr>
            <a:cxnSpLocks/>
            <a:stCxn id="20" idx="6"/>
            <a:endCxn id="5" idx="1"/>
          </p:cNvCxnSpPr>
          <p:nvPr/>
        </p:nvCxnSpPr>
        <p:spPr>
          <a:xfrm>
            <a:off x="1218904" y="4830561"/>
            <a:ext cx="348789" cy="2181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rc 21">
            <a:extLst>
              <a:ext uri="{FF2B5EF4-FFF2-40B4-BE49-F238E27FC236}">
                <a16:creationId xmlns:a16="http://schemas.microsoft.com/office/drawing/2014/main" id="{D0B6A2F6-86C2-4F7B-8AD8-B5F63254A72D}"/>
              </a:ext>
            </a:extLst>
          </p:cNvPr>
          <p:cNvCxnSpPr>
            <a:cxnSpLocks/>
            <a:stCxn id="17" idx="6"/>
            <a:endCxn id="5" idx="1"/>
          </p:cNvCxnSpPr>
          <p:nvPr/>
        </p:nvCxnSpPr>
        <p:spPr>
          <a:xfrm flipV="1">
            <a:off x="1218904" y="5048676"/>
            <a:ext cx="348789" cy="36852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 coins arrondis 28">
            <a:extLst>
              <a:ext uri="{FF2B5EF4-FFF2-40B4-BE49-F238E27FC236}">
                <a16:creationId xmlns:a16="http://schemas.microsoft.com/office/drawing/2014/main" id="{91ED330E-418E-473C-97B6-F8D2CDF56EDB}"/>
              </a:ext>
            </a:extLst>
          </p:cNvPr>
          <p:cNvSpPr/>
          <p:nvPr/>
        </p:nvSpPr>
        <p:spPr>
          <a:xfrm>
            <a:off x="3477238" y="4135575"/>
            <a:ext cx="1426128" cy="779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a:t>
            </a:r>
          </a:p>
        </p:txBody>
      </p:sp>
      <p:cxnSp>
        <p:nvCxnSpPr>
          <p:cNvPr id="31" name="Connecteur : en arc 30">
            <a:extLst>
              <a:ext uri="{FF2B5EF4-FFF2-40B4-BE49-F238E27FC236}">
                <a16:creationId xmlns:a16="http://schemas.microsoft.com/office/drawing/2014/main" id="{1D506A76-723B-4362-8664-002FFF9E7C76}"/>
              </a:ext>
            </a:extLst>
          </p:cNvPr>
          <p:cNvCxnSpPr>
            <a:cxnSpLocks/>
            <a:stCxn id="4" idx="3"/>
            <a:endCxn id="29" idx="1"/>
          </p:cNvCxnSpPr>
          <p:nvPr/>
        </p:nvCxnSpPr>
        <p:spPr>
          <a:xfrm>
            <a:off x="2993821" y="3879940"/>
            <a:ext cx="483417" cy="64536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rc 33">
            <a:extLst>
              <a:ext uri="{FF2B5EF4-FFF2-40B4-BE49-F238E27FC236}">
                <a16:creationId xmlns:a16="http://schemas.microsoft.com/office/drawing/2014/main" id="{C542DCCE-EDBB-45B7-B831-ADE63E58AFFA}"/>
              </a:ext>
            </a:extLst>
          </p:cNvPr>
          <p:cNvCxnSpPr>
            <a:cxnSpLocks/>
            <a:stCxn id="5" idx="3"/>
            <a:endCxn id="29" idx="1"/>
          </p:cNvCxnSpPr>
          <p:nvPr/>
        </p:nvCxnSpPr>
        <p:spPr>
          <a:xfrm flipV="1">
            <a:off x="2993821" y="4525307"/>
            <a:ext cx="483417" cy="5233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92FAFD0F-6827-473F-9ACF-5A660D06F00A}"/>
              </a:ext>
            </a:extLst>
          </p:cNvPr>
          <p:cNvSpPr txBox="1"/>
          <p:nvPr/>
        </p:nvSpPr>
        <p:spPr>
          <a:xfrm>
            <a:off x="6620603" y="2927495"/>
            <a:ext cx="5508239" cy="325473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50000"/>
              </a:lnSpc>
            </a:pPr>
            <a:r>
              <a:rPr lang="fr-FR" sz="2800" dirty="0">
                <a:latin typeface="Consolas" panose="020B0609020204030204" pitchFamily="49" charset="0"/>
              </a:rPr>
              <a:t>Si 1=2 OU 2=2 Alors</a:t>
            </a:r>
          </a:p>
          <a:p>
            <a:pPr>
              <a:lnSpc>
                <a:spcPct val="150000"/>
              </a:lnSpc>
            </a:pPr>
            <a:r>
              <a:rPr lang="fr-FR" sz="2800" dirty="0">
                <a:latin typeface="Consolas" panose="020B0609020204030204" pitchFamily="49" charset="0"/>
              </a:rPr>
              <a:t>    Afficher « C’est vrai »</a:t>
            </a:r>
          </a:p>
          <a:p>
            <a:pPr>
              <a:lnSpc>
                <a:spcPct val="150000"/>
              </a:lnSpc>
            </a:pPr>
            <a:r>
              <a:rPr lang="fr-FR" sz="2800" dirty="0">
                <a:latin typeface="Consolas" panose="020B0609020204030204" pitchFamily="49" charset="0"/>
              </a:rPr>
              <a:t>Sinon</a:t>
            </a:r>
          </a:p>
          <a:p>
            <a:pPr>
              <a:lnSpc>
                <a:spcPct val="150000"/>
              </a:lnSpc>
            </a:pPr>
            <a:r>
              <a:rPr lang="fr-FR" sz="2800" dirty="0">
                <a:latin typeface="Consolas" panose="020B0609020204030204" pitchFamily="49" charset="0"/>
              </a:rPr>
              <a:t>    Afficher « C’est faux »</a:t>
            </a:r>
          </a:p>
          <a:p>
            <a:pPr>
              <a:lnSpc>
                <a:spcPct val="150000"/>
              </a:lnSpc>
            </a:pPr>
            <a:r>
              <a:rPr lang="fr-FR" sz="2800" dirty="0" err="1">
                <a:latin typeface="Consolas" panose="020B0609020204030204" pitchFamily="49" charset="0"/>
              </a:rPr>
              <a:t>FinSi</a:t>
            </a:r>
            <a:endParaRPr lang="fr-FR" sz="2800" dirty="0">
              <a:latin typeface="Consolas" panose="020B0609020204030204" pitchFamily="49" charset="0"/>
            </a:endParaRPr>
          </a:p>
        </p:txBody>
      </p:sp>
    </p:spTree>
    <p:extLst>
      <p:ext uri="{BB962C8B-B14F-4D97-AF65-F5344CB8AC3E}">
        <p14:creationId xmlns:p14="http://schemas.microsoft.com/office/powerpoint/2010/main" val="1399655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A8627-D89C-40E6-9BB2-FDF8B60BAE81}"/>
              </a:ext>
            </a:extLst>
          </p:cNvPr>
          <p:cNvSpPr>
            <a:spLocks noGrp="1"/>
          </p:cNvSpPr>
          <p:nvPr>
            <p:ph type="title"/>
          </p:nvPr>
        </p:nvSpPr>
        <p:spPr/>
        <p:txBody>
          <a:bodyPr>
            <a:normAutofit fontScale="90000"/>
          </a:bodyPr>
          <a:lstStyle/>
          <a:p>
            <a:r>
              <a:rPr lang="fr-FR" dirty="0"/>
              <a:t>Fonctions élémentaires – Les conditions – Opérateurs logiques</a:t>
            </a:r>
          </a:p>
        </p:txBody>
      </p:sp>
      <p:sp>
        <p:nvSpPr>
          <p:cNvPr id="3" name="Espace réservé du contenu 2">
            <a:extLst>
              <a:ext uri="{FF2B5EF4-FFF2-40B4-BE49-F238E27FC236}">
                <a16:creationId xmlns:a16="http://schemas.microsoft.com/office/drawing/2014/main" id="{DEEDC820-3725-4EBC-A610-3400A21C54D1}"/>
              </a:ext>
            </a:extLst>
          </p:cNvPr>
          <p:cNvSpPr>
            <a:spLocks noGrp="1"/>
          </p:cNvSpPr>
          <p:nvPr>
            <p:ph idx="1"/>
          </p:nvPr>
        </p:nvSpPr>
        <p:spPr/>
        <p:txBody>
          <a:bodyPr/>
          <a:lstStyle/>
          <a:p>
            <a:r>
              <a:rPr lang="fr-FR" dirty="0"/>
              <a:t>Exercice : tester si ce qui est écrit en cellule A1 est égale à ce qui est écrit en cellule A2 ou que B1 est égale à ce qui est écrit en cellule B2</a:t>
            </a:r>
          </a:p>
          <a:p>
            <a:pPr lvl="1"/>
            <a:r>
              <a:rPr lang="fr-FR" dirty="0"/>
              <a:t>Inscrit le résultat dans la cellule B3</a:t>
            </a:r>
          </a:p>
          <a:p>
            <a:pPr lvl="2"/>
            <a:r>
              <a:rPr lang="fr-FR" dirty="0"/>
              <a:t>« Oui » si les valeurs sont les mêmes</a:t>
            </a:r>
          </a:p>
          <a:p>
            <a:pPr lvl="2"/>
            <a:r>
              <a:rPr lang="fr-FR" dirty="0"/>
              <a:t>« Non » sinon</a:t>
            </a:r>
          </a:p>
          <a:p>
            <a:endParaRPr lang="fr-FR" dirty="0"/>
          </a:p>
        </p:txBody>
      </p:sp>
    </p:spTree>
    <p:extLst>
      <p:ext uri="{BB962C8B-B14F-4D97-AF65-F5344CB8AC3E}">
        <p14:creationId xmlns:p14="http://schemas.microsoft.com/office/powerpoint/2010/main" val="182997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C5814-8CD6-438E-B279-8525F9CB0ACE}"/>
              </a:ext>
            </a:extLst>
          </p:cNvPr>
          <p:cNvSpPr>
            <a:spLocks noGrp="1"/>
          </p:cNvSpPr>
          <p:nvPr>
            <p:ph type="title"/>
          </p:nvPr>
        </p:nvSpPr>
        <p:spPr/>
        <p:txBody>
          <a:bodyPr/>
          <a:lstStyle/>
          <a:p>
            <a:r>
              <a:rPr lang="fr-FR" dirty="0"/>
              <a:t>Fonctions élémentaires – Les références</a:t>
            </a:r>
          </a:p>
        </p:txBody>
      </p:sp>
      <p:sp>
        <p:nvSpPr>
          <p:cNvPr id="3" name="Espace réservé du contenu 2">
            <a:extLst>
              <a:ext uri="{FF2B5EF4-FFF2-40B4-BE49-F238E27FC236}">
                <a16:creationId xmlns:a16="http://schemas.microsoft.com/office/drawing/2014/main" id="{7DFBC1EF-39B5-444A-9BDB-F1C56611FA74}"/>
              </a:ext>
            </a:extLst>
          </p:cNvPr>
          <p:cNvSpPr>
            <a:spLocks noGrp="1"/>
          </p:cNvSpPr>
          <p:nvPr>
            <p:ph idx="1"/>
          </p:nvPr>
        </p:nvSpPr>
        <p:spPr/>
        <p:txBody>
          <a:bodyPr/>
          <a:lstStyle/>
          <a:p>
            <a:r>
              <a:rPr lang="fr-FR" dirty="0"/>
              <a:t>On a vu précédemment qu’il est possible de lier différences cellules par des formules.</a:t>
            </a:r>
          </a:p>
          <a:p>
            <a:r>
              <a:rPr lang="fr-FR" dirty="0"/>
              <a:t>En formules appellent des références pour identifier les cellules qu’elles utilisent</a:t>
            </a:r>
          </a:p>
        </p:txBody>
      </p:sp>
    </p:spTree>
    <p:extLst>
      <p:ext uri="{BB962C8B-B14F-4D97-AF65-F5344CB8AC3E}">
        <p14:creationId xmlns:p14="http://schemas.microsoft.com/office/powerpoint/2010/main" val="1507063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536F4-1387-4676-957F-01C70C1ED1B7}"/>
              </a:ext>
            </a:extLst>
          </p:cNvPr>
          <p:cNvSpPr>
            <a:spLocks noGrp="1"/>
          </p:cNvSpPr>
          <p:nvPr>
            <p:ph type="title"/>
          </p:nvPr>
        </p:nvSpPr>
        <p:spPr/>
        <p:txBody>
          <a:bodyPr/>
          <a:lstStyle/>
          <a:p>
            <a:r>
              <a:rPr lang="fr-FR" dirty="0"/>
              <a:t>Fonctions élémentaires – Les références</a:t>
            </a:r>
          </a:p>
        </p:txBody>
      </p:sp>
      <p:sp>
        <p:nvSpPr>
          <p:cNvPr id="3" name="Espace réservé du contenu 2">
            <a:extLst>
              <a:ext uri="{FF2B5EF4-FFF2-40B4-BE49-F238E27FC236}">
                <a16:creationId xmlns:a16="http://schemas.microsoft.com/office/drawing/2014/main" id="{651AEE34-4886-4586-9FD4-3260DD077A0E}"/>
              </a:ext>
            </a:extLst>
          </p:cNvPr>
          <p:cNvSpPr>
            <a:spLocks noGrp="1"/>
          </p:cNvSpPr>
          <p:nvPr>
            <p:ph idx="1"/>
          </p:nvPr>
        </p:nvSpPr>
        <p:spPr/>
        <p:txBody>
          <a:bodyPr/>
          <a:lstStyle/>
          <a:p>
            <a:r>
              <a:rPr lang="fr-FR" dirty="0"/>
              <a:t>Exercice : Ecrire la série suivante en utilisant une formule</a:t>
            </a:r>
          </a:p>
          <a:p>
            <a:pPr lvl="1"/>
            <a:r>
              <a:rPr lang="fr-FR" dirty="0"/>
              <a:t>1, 2, 3, 4, 5, 6</a:t>
            </a:r>
          </a:p>
          <a:p>
            <a:pPr lvl="1"/>
            <a:r>
              <a:rPr lang="fr-FR" dirty="0"/>
              <a:t>Aide :</a:t>
            </a:r>
          </a:p>
          <a:p>
            <a:pPr lvl="2"/>
            <a:r>
              <a:rPr lang="fr-FR" dirty="0"/>
              <a:t>=[Cellule précédente]+1</a:t>
            </a:r>
          </a:p>
          <a:p>
            <a:pPr lvl="2"/>
            <a:r>
              <a:rPr lang="fr-FR" dirty="0"/>
              <a:t>Utiliser le copier coller</a:t>
            </a:r>
          </a:p>
          <a:p>
            <a:pPr lvl="3"/>
            <a:r>
              <a:rPr lang="fr-FR" dirty="0"/>
              <a:t>Raccourci clavier :</a:t>
            </a:r>
          </a:p>
          <a:p>
            <a:pPr lvl="4"/>
            <a:r>
              <a:rPr lang="fr-FR" dirty="0"/>
              <a:t>Ctrl + C pour copier</a:t>
            </a:r>
          </a:p>
          <a:p>
            <a:pPr lvl="4"/>
            <a:r>
              <a:rPr lang="fr-FR" dirty="0"/>
              <a:t>Ctrl + V pour Coller</a:t>
            </a:r>
          </a:p>
        </p:txBody>
      </p:sp>
    </p:spTree>
    <p:extLst>
      <p:ext uri="{BB962C8B-B14F-4D97-AF65-F5344CB8AC3E}">
        <p14:creationId xmlns:p14="http://schemas.microsoft.com/office/powerpoint/2010/main" val="2595905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6E318-46D7-4E3C-B755-C6FD075735D2}"/>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97D0CB5F-41CF-4D39-877B-24D804B647E2}"/>
              </a:ext>
            </a:extLst>
          </p:cNvPr>
          <p:cNvSpPr>
            <a:spLocks noGrp="1"/>
          </p:cNvSpPr>
          <p:nvPr>
            <p:ph idx="1"/>
          </p:nvPr>
        </p:nvSpPr>
        <p:spPr/>
        <p:txBody>
          <a:bodyPr>
            <a:normAutofit/>
          </a:bodyPr>
          <a:lstStyle/>
          <a:p>
            <a:r>
              <a:rPr lang="fr-FR" dirty="0"/>
              <a:t>Nous venons d’écrire une référence relative, c’est-à-dire qu’une cellule est liée à la suivante via une formule.</a:t>
            </a:r>
          </a:p>
          <a:p>
            <a:r>
              <a:rPr lang="fr-FR" dirty="0"/>
              <a:t>Il existe deux types de référence dans Excel</a:t>
            </a:r>
          </a:p>
          <a:p>
            <a:pPr lvl="1"/>
            <a:r>
              <a:rPr lang="fr-FR" dirty="0"/>
              <a:t>Les références relatives</a:t>
            </a:r>
          </a:p>
          <a:p>
            <a:pPr lvl="1"/>
            <a:r>
              <a:rPr lang="fr-FR" dirty="0"/>
              <a:t>Les références absolues</a:t>
            </a:r>
          </a:p>
          <a:p>
            <a:r>
              <a:rPr lang="fr-FR" dirty="0"/>
              <a:t>Les références absolues ne sont pas modifiées lors de la copie d’une formule.</a:t>
            </a:r>
          </a:p>
          <a:p>
            <a:r>
              <a:rPr lang="fr-FR" dirty="0"/>
              <a:t>Les références relatives elles se modifient de manière à garder une référence constante par rapport à la position de la formule.</a:t>
            </a:r>
          </a:p>
        </p:txBody>
      </p:sp>
    </p:spTree>
    <p:extLst>
      <p:ext uri="{BB962C8B-B14F-4D97-AF65-F5344CB8AC3E}">
        <p14:creationId xmlns:p14="http://schemas.microsoft.com/office/powerpoint/2010/main" val="1472780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E806A-C4F3-4D13-A0A7-B025F4ED9C7C}"/>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7DCB5B1E-7EBD-4E3F-B92A-F294551928CD}"/>
              </a:ext>
            </a:extLst>
          </p:cNvPr>
          <p:cNvSpPr>
            <a:spLocks noGrp="1"/>
          </p:cNvSpPr>
          <p:nvPr>
            <p:ph sz="half" idx="1"/>
          </p:nvPr>
        </p:nvSpPr>
        <p:spPr/>
        <p:txBody>
          <a:bodyPr>
            <a:normAutofit lnSpcReduction="10000"/>
          </a:bodyPr>
          <a:lstStyle/>
          <a:p>
            <a:r>
              <a:rPr lang="fr-FR" dirty="0"/>
              <a:t>Exercice :</a:t>
            </a:r>
          </a:p>
          <a:p>
            <a:pPr lvl="1"/>
            <a:r>
              <a:rPr lang="fr-FR" dirty="0"/>
              <a:t>Ecrire dans la cellule C2 un taux, par exemple 0,3</a:t>
            </a:r>
          </a:p>
          <a:p>
            <a:pPr lvl="1"/>
            <a:r>
              <a:rPr lang="fr-FR" dirty="0"/>
              <a:t>Dans la cellule  B5, écrire 1 puis dans la cellule B6, écrire 2</a:t>
            </a:r>
          </a:p>
          <a:p>
            <a:pPr lvl="1"/>
            <a:r>
              <a:rPr lang="fr-FR" dirty="0"/>
              <a:t>Etendre la sélection de manière à avoir 20 valeurs</a:t>
            </a:r>
          </a:p>
          <a:p>
            <a:pPr lvl="1"/>
            <a:r>
              <a:rPr lang="fr-FR" dirty="0"/>
              <a:t>Dans la cellule C5, écrire la formule « =B5*C2 »</a:t>
            </a:r>
          </a:p>
          <a:p>
            <a:pPr lvl="1"/>
            <a:r>
              <a:rPr lang="fr-FR" dirty="0"/>
              <a:t>Glisser une cellule (ou Copier-coller une cellule)</a:t>
            </a:r>
          </a:p>
          <a:p>
            <a:pPr lvl="1"/>
            <a:r>
              <a:rPr lang="fr-FR" dirty="0"/>
              <a:t>…</a:t>
            </a:r>
          </a:p>
        </p:txBody>
      </p:sp>
      <p:pic>
        <p:nvPicPr>
          <p:cNvPr id="8" name="Espace réservé du contenu 5">
            <a:extLst>
              <a:ext uri="{FF2B5EF4-FFF2-40B4-BE49-F238E27FC236}">
                <a16:creationId xmlns:a16="http://schemas.microsoft.com/office/drawing/2014/main" id="{19CD1178-8DCF-4930-8268-385C7633058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65637"/>
          <a:stretch/>
        </p:blipFill>
        <p:spPr>
          <a:xfrm>
            <a:off x="7344581" y="1825625"/>
            <a:ext cx="2836838" cy="4351338"/>
          </a:xfrm>
        </p:spPr>
      </p:pic>
    </p:spTree>
    <p:extLst>
      <p:ext uri="{BB962C8B-B14F-4D97-AF65-F5344CB8AC3E}">
        <p14:creationId xmlns:p14="http://schemas.microsoft.com/office/powerpoint/2010/main" val="1346472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3464E-2903-4866-96A4-E0CC093FAE27}"/>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9" name="Espace réservé du contenu 8">
            <a:extLst>
              <a:ext uri="{FF2B5EF4-FFF2-40B4-BE49-F238E27FC236}">
                <a16:creationId xmlns:a16="http://schemas.microsoft.com/office/drawing/2014/main" id="{C7ED748C-735A-491E-80FA-6665F25D2E38}"/>
              </a:ext>
            </a:extLst>
          </p:cNvPr>
          <p:cNvSpPr>
            <a:spLocks noGrp="1"/>
          </p:cNvSpPr>
          <p:nvPr>
            <p:ph sz="half" idx="2"/>
          </p:nvPr>
        </p:nvSpPr>
        <p:spPr/>
        <p:txBody>
          <a:bodyPr/>
          <a:lstStyle/>
          <a:p>
            <a:r>
              <a:rPr lang="fr-FR" dirty="0"/>
              <a:t>Lors de l’exploration des différentes formules, nous avons dans l’ordre :</a:t>
            </a:r>
          </a:p>
          <a:p>
            <a:pPr lvl="1"/>
            <a:r>
              <a:rPr lang="fr-FR" dirty="0"/>
              <a:t>=B5*C2</a:t>
            </a:r>
          </a:p>
          <a:p>
            <a:pPr lvl="1"/>
            <a:r>
              <a:rPr lang="fr-FR" dirty="0"/>
              <a:t>=B6*C3</a:t>
            </a:r>
          </a:p>
          <a:p>
            <a:pPr lvl="1"/>
            <a:r>
              <a:rPr lang="fr-FR" dirty="0"/>
              <a:t>=B7*C4</a:t>
            </a:r>
          </a:p>
          <a:p>
            <a:pPr lvl="1"/>
            <a:r>
              <a:rPr lang="fr-FR" dirty="0"/>
              <a:t>…</a:t>
            </a:r>
          </a:p>
          <a:p>
            <a:r>
              <a:rPr lang="fr-FR" dirty="0"/>
              <a:t>Or nous aimerions conserver C2 dans l’ensemble de nos formule</a:t>
            </a:r>
          </a:p>
          <a:p>
            <a:endParaRPr lang="fr-FR" dirty="0"/>
          </a:p>
        </p:txBody>
      </p:sp>
      <p:pic>
        <p:nvPicPr>
          <p:cNvPr id="10" name="Espace réservé du contenu 4">
            <a:extLst>
              <a:ext uri="{FF2B5EF4-FFF2-40B4-BE49-F238E27FC236}">
                <a16:creationId xmlns:a16="http://schemas.microsoft.com/office/drawing/2014/main" id="{2BC203B7-7D4D-4FC4-9B74-93A139EDD467}"/>
              </a:ext>
            </a:extLst>
          </p:cNvPr>
          <p:cNvPicPr>
            <a:picLocks noGrp="1" noChangeAspect="1"/>
          </p:cNvPicPr>
          <p:nvPr>
            <p:ph sz="half" idx="1"/>
          </p:nvPr>
        </p:nvPicPr>
        <p:blipFill rotWithShape="1">
          <a:blip r:embed="rId2"/>
          <a:srcRect r="72113"/>
          <a:stretch/>
        </p:blipFill>
        <p:spPr>
          <a:xfrm>
            <a:off x="2277894" y="1825625"/>
            <a:ext cx="2302212" cy="4351338"/>
          </a:xfrm>
          <a:prstGeom prst="rect">
            <a:avLst/>
          </a:prstGeom>
        </p:spPr>
      </p:pic>
    </p:spTree>
    <p:extLst>
      <p:ext uri="{BB962C8B-B14F-4D97-AF65-F5344CB8AC3E}">
        <p14:creationId xmlns:p14="http://schemas.microsoft.com/office/powerpoint/2010/main" val="284682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7C0B6-A7B2-43BC-93AB-59CD2CC336BD}"/>
              </a:ext>
            </a:extLst>
          </p:cNvPr>
          <p:cNvSpPr>
            <a:spLocks noGrp="1"/>
          </p:cNvSpPr>
          <p:nvPr>
            <p:ph type="title"/>
          </p:nvPr>
        </p:nvSpPr>
        <p:spPr/>
        <p:txBody>
          <a:bodyPr/>
          <a:lstStyle/>
          <a:p>
            <a:r>
              <a:rPr lang="fr-FR" dirty="0"/>
              <a:t>Présentation de l’interface</a:t>
            </a:r>
          </a:p>
        </p:txBody>
      </p:sp>
      <p:sp>
        <p:nvSpPr>
          <p:cNvPr id="3" name="Espace réservé du contenu 2">
            <a:extLst>
              <a:ext uri="{FF2B5EF4-FFF2-40B4-BE49-F238E27FC236}">
                <a16:creationId xmlns:a16="http://schemas.microsoft.com/office/drawing/2014/main" id="{4250E358-3E78-4B1A-ACFB-F2F80D426115}"/>
              </a:ext>
            </a:extLst>
          </p:cNvPr>
          <p:cNvSpPr>
            <a:spLocks noGrp="1"/>
          </p:cNvSpPr>
          <p:nvPr>
            <p:ph idx="1"/>
          </p:nvPr>
        </p:nvSpPr>
        <p:spPr/>
        <p:txBody>
          <a:bodyPr/>
          <a:lstStyle/>
          <a:p>
            <a:r>
              <a:rPr lang="fr-FR" dirty="0"/>
              <a:t>Ouvrez Excel et sélectionnez Nouveau classeur</a:t>
            </a:r>
          </a:p>
        </p:txBody>
      </p:sp>
    </p:spTree>
    <p:extLst>
      <p:ext uri="{BB962C8B-B14F-4D97-AF65-F5344CB8AC3E}">
        <p14:creationId xmlns:p14="http://schemas.microsoft.com/office/powerpoint/2010/main" val="68535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6DD62-3855-4CBC-A0E2-097FB79A7A91}"/>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6" name="Espace réservé du contenu 5">
            <a:extLst>
              <a:ext uri="{FF2B5EF4-FFF2-40B4-BE49-F238E27FC236}">
                <a16:creationId xmlns:a16="http://schemas.microsoft.com/office/drawing/2014/main" id="{FEDD1122-EEB8-4642-83DB-3601764ACC64}"/>
              </a:ext>
            </a:extLst>
          </p:cNvPr>
          <p:cNvSpPr>
            <a:spLocks noGrp="1"/>
          </p:cNvSpPr>
          <p:nvPr>
            <p:ph sz="half" idx="1"/>
          </p:nvPr>
        </p:nvSpPr>
        <p:spPr/>
        <p:txBody>
          <a:bodyPr>
            <a:normAutofit lnSpcReduction="10000"/>
          </a:bodyPr>
          <a:lstStyle/>
          <a:p>
            <a:r>
              <a:rPr lang="fr-FR" dirty="0"/>
              <a:t>Exercice : Reprendre l’exercice précédent</a:t>
            </a:r>
          </a:p>
          <a:p>
            <a:pPr lvl="1"/>
            <a:r>
              <a:rPr lang="fr-FR" dirty="0"/>
              <a:t>Editer la formule en C5</a:t>
            </a:r>
          </a:p>
          <a:p>
            <a:pPr lvl="1"/>
            <a:r>
              <a:rPr lang="fr-FR" dirty="0"/>
              <a:t>Sélectionner dans la formule « C2 »</a:t>
            </a:r>
          </a:p>
          <a:p>
            <a:pPr lvl="1"/>
            <a:r>
              <a:rPr lang="fr-FR" dirty="0"/>
              <a:t>Puis presser une fois la touche F4</a:t>
            </a:r>
          </a:p>
          <a:p>
            <a:pPr lvl="2"/>
            <a:r>
              <a:rPr lang="fr-FR" dirty="0"/>
              <a:t>C2 devient $C$2</a:t>
            </a:r>
          </a:p>
          <a:p>
            <a:pPr lvl="1"/>
            <a:r>
              <a:rPr lang="fr-FR" dirty="0"/>
              <a:t>De nouveau, copier coller la cellule</a:t>
            </a:r>
          </a:p>
          <a:p>
            <a:r>
              <a:rPr lang="fr-FR" dirty="0"/>
              <a:t>Dans la formule « =B5*$C$2 »</a:t>
            </a:r>
          </a:p>
          <a:p>
            <a:pPr lvl="1"/>
            <a:r>
              <a:rPr lang="fr-FR" dirty="0"/>
              <a:t>B5 est une référence relative</a:t>
            </a:r>
          </a:p>
          <a:p>
            <a:pPr lvl="1"/>
            <a:r>
              <a:rPr lang="fr-FR" dirty="0"/>
              <a:t>$C$2 est une référence absolue</a:t>
            </a:r>
          </a:p>
        </p:txBody>
      </p:sp>
      <p:pic>
        <p:nvPicPr>
          <p:cNvPr id="10" name="Espace réservé du contenu 7">
            <a:extLst>
              <a:ext uri="{FF2B5EF4-FFF2-40B4-BE49-F238E27FC236}">
                <a16:creationId xmlns:a16="http://schemas.microsoft.com/office/drawing/2014/main" id="{11D93A65-9DA6-4A6B-92F5-F51AB58B020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74056"/>
          <a:stretch/>
        </p:blipFill>
        <p:spPr>
          <a:xfrm>
            <a:off x="6516259" y="1825624"/>
            <a:ext cx="2141807" cy="4351338"/>
          </a:xfrm>
        </p:spPr>
      </p:pic>
      <p:pic>
        <p:nvPicPr>
          <p:cNvPr id="13" name="Image 12">
            <a:extLst>
              <a:ext uri="{FF2B5EF4-FFF2-40B4-BE49-F238E27FC236}">
                <a16:creationId xmlns:a16="http://schemas.microsoft.com/office/drawing/2014/main" id="{84FD12F9-3EFF-452B-88F5-6A3C9FB157DB}"/>
              </a:ext>
            </a:extLst>
          </p:cNvPr>
          <p:cNvPicPr>
            <a:picLocks noChangeAspect="1"/>
          </p:cNvPicPr>
          <p:nvPr/>
        </p:nvPicPr>
        <p:blipFill rotWithShape="1">
          <a:blip r:embed="rId3">
            <a:extLst>
              <a:ext uri="{28A0092B-C50C-407E-A947-70E740481C1C}">
                <a14:useLocalDpi xmlns:a14="http://schemas.microsoft.com/office/drawing/2010/main" val="0"/>
              </a:ext>
            </a:extLst>
          </a:blip>
          <a:srcRect r="72959"/>
          <a:stretch/>
        </p:blipFill>
        <p:spPr>
          <a:xfrm>
            <a:off x="9347473" y="1825624"/>
            <a:ext cx="2232394" cy="4351337"/>
          </a:xfrm>
          <a:prstGeom prst="rect">
            <a:avLst/>
          </a:prstGeom>
        </p:spPr>
      </p:pic>
      <p:sp>
        <p:nvSpPr>
          <p:cNvPr id="14" name="Flèche : droite 13">
            <a:extLst>
              <a:ext uri="{FF2B5EF4-FFF2-40B4-BE49-F238E27FC236}">
                <a16:creationId xmlns:a16="http://schemas.microsoft.com/office/drawing/2014/main" id="{2C312DB8-2EEB-4F64-B6E7-6D2707AD38E9}"/>
              </a:ext>
            </a:extLst>
          </p:cNvPr>
          <p:cNvSpPr/>
          <p:nvPr/>
        </p:nvSpPr>
        <p:spPr>
          <a:xfrm>
            <a:off x="8513566" y="4001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1949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9A15EA7-0B18-4C39-935B-EC9AA73A94BF}"/>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6" name="Espace réservé du contenu 5">
            <a:extLst>
              <a:ext uri="{FF2B5EF4-FFF2-40B4-BE49-F238E27FC236}">
                <a16:creationId xmlns:a16="http://schemas.microsoft.com/office/drawing/2014/main" id="{3C251106-5873-4D9E-A258-442F2B67A843}"/>
              </a:ext>
            </a:extLst>
          </p:cNvPr>
          <p:cNvSpPr>
            <a:spLocks noGrp="1"/>
          </p:cNvSpPr>
          <p:nvPr>
            <p:ph sz="half" idx="1"/>
          </p:nvPr>
        </p:nvSpPr>
        <p:spPr/>
        <p:txBody>
          <a:bodyPr/>
          <a:lstStyle/>
          <a:p>
            <a:r>
              <a:rPr lang="fr-FR" dirty="0"/>
              <a:t>Exercice : reprendre l’exercice précédent en utilisant une fonction de nommage.</a:t>
            </a:r>
          </a:p>
          <a:p>
            <a:pPr lvl="1"/>
            <a:r>
              <a:rPr lang="fr-FR" dirty="0"/>
              <a:t>Sur la cellule C2, définir un nom (on peut le faire depuis l’espace de nommage)</a:t>
            </a:r>
          </a:p>
          <a:p>
            <a:pPr lvl="1"/>
            <a:r>
              <a:rPr lang="fr-FR" dirty="0"/>
              <a:t>Puis utiliser ce nom dans les formules</a:t>
            </a:r>
          </a:p>
          <a:p>
            <a:pPr lvl="1"/>
            <a:r>
              <a:rPr lang="fr-FR" dirty="0"/>
              <a:t>On remarque alors que le nommage permet de définir des références absolues!</a:t>
            </a:r>
          </a:p>
        </p:txBody>
      </p:sp>
      <p:pic>
        <p:nvPicPr>
          <p:cNvPr id="12" name="Espace réservé du contenu 8">
            <a:extLst>
              <a:ext uri="{FF2B5EF4-FFF2-40B4-BE49-F238E27FC236}">
                <a16:creationId xmlns:a16="http://schemas.microsoft.com/office/drawing/2014/main" id="{6217BCAC-CB7F-46A7-8B83-A3C7DC19ED5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71906"/>
          <a:stretch/>
        </p:blipFill>
        <p:spPr>
          <a:xfrm>
            <a:off x="6613447" y="1825625"/>
            <a:ext cx="2319301" cy="4351338"/>
          </a:xfrm>
          <a:prstGeom prst="rect">
            <a:avLst/>
          </a:prstGeom>
        </p:spPr>
      </p:pic>
      <p:sp>
        <p:nvSpPr>
          <p:cNvPr id="13" name="Rectangle : coins arrondis 12">
            <a:extLst>
              <a:ext uri="{FF2B5EF4-FFF2-40B4-BE49-F238E27FC236}">
                <a16:creationId xmlns:a16="http://schemas.microsoft.com/office/drawing/2014/main" id="{F9DEA16E-9618-4589-843F-42DD8C213289}"/>
              </a:ext>
            </a:extLst>
          </p:cNvPr>
          <p:cNvSpPr/>
          <p:nvPr/>
        </p:nvSpPr>
        <p:spPr>
          <a:xfrm>
            <a:off x="6417603" y="2720350"/>
            <a:ext cx="2075886"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a:extLst>
              <a:ext uri="{FF2B5EF4-FFF2-40B4-BE49-F238E27FC236}">
                <a16:creationId xmlns:a16="http://schemas.microsoft.com/office/drawing/2014/main" id="{361345C5-A6AD-420C-A256-21E507344567}"/>
              </a:ext>
            </a:extLst>
          </p:cNvPr>
          <p:cNvPicPr>
            <a:picLocks noChangeAspect="1"/>
          </p:cNvPicPr>
          <p:nvPr/>
        </p:nvPicPr>
        <p:blipFill rotWithShape="1">
          <a:blip r:embed="rId3">
            <a:extLst>
              <a:ext uri="{28A0092B-C50C-407E-A947-70E740481C1C}">
                <a14:useLocalDpi xmlns:a14="http://schemas.microsoft.com/office/drawing/2010/main" val="0"/>
              </a:ext>
            </a:extLst>
          </a:blip>
          <a:srcRect r="75780"/>
          <a:stretch/>
        </p:blipFill>
        <p:spPr>
          <a:xfrm>
            <a:off x="9681938" y="1825625"/>
            <a:ext cx="2006721" cy="4367055"/>
          </a:xfrm>
          <a:prstGeom prst="rect">
            <a:avLst/>
          </a:prstGeom>
        </p:spPr>
      </p:pic>
      <p:sp>
        <p:nvSpPr>
          <p:cNvPr id="16" name="Flèche : droite 15">
            <a:extLst>
              <a:ext uri="{FF2B5EF4-FFF2-40B4-BE49-F238E27FC236}">
                <a16:creationId xmlns:a16="http://schemas.microsoft.com/office/drawing/2014/main" id="{B46AB728-9C89-425E-8270-3D32F1F18BF7}"/>
              </a:ext>
            </a:extLst>
          </p:cNvPr>
          <p:cNvSpPr/>
          <p:nvPr/>
        </p:nvSpPr>
        <p:spPr>
          <a:xfrm>
            <a:off x="8840737" y="4001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4185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38228-1238-4B58-8C03-E6C27EC2CAAA}"/>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BF48623F-18C4-4384-8B1D-E612D114D8A6}"/>
              </a:ext>
            </a:extLst>
          </p:cNvPr>
          <p:cNvSpPr>
            <a:spLocks noGrp="1"/>
          </p:cNvSpPr>
          <p:nvPr>
            <p:ph idx="1"/>
          </p:nvPr>
        </p:nvSpPr>
        <p:spPr/>
        <p:txBody>
          <a:bodyPr/>
          <a:lstStyle/>
          <a:p>
            <a:r>
              <a:rPr lang="fr-FR" dirty="0"/>
              <a:t>On peut retenir qu’une référence absolue bloque simplement la référence d’une cellule lors d’un copier coller.</a:t>
            </a:r>
          </a:p>
          <a:p>
            <a:r>
              <a:rPr lang="fr-FR" dirty="0"/>
              <a:t>Il est également possible de bloquer une seule lettre dans une référence.</a:t>
            </a:r>
          </a:p>
          <a:p>
            <a:pPr lvl="1"/>
            <a:r>
              <a:rPr lang="fr-FR" dirty="0"/>
              <a:t>Par exemple : =B5*C$2 est suffisant pour l’exercice précédent.</a:t>
            </a:r>
          </a:p>
          <a:p>
            <a:pPr lvl="1"/>
            <a:r>
              <a:rPr lang="fr-FR" dirty="0"/>
              <a:t>Il est facile de l’obtenir en tapant plusieurs fois sur la touche F4 une fois la référence sélectionnée depuis la formule</a:t>
            </a:r>
          </a:p>
        </p:txBody>
      </p:sp>
    </p:spTree>
    <p:extLst>
      <p:ext uri="{BB962C8B-B14F-4D97-AF65-F5344CB8AC3E}">
        <p14:creationId xmlns:p14="http://schemas.microsoft.com/office/powerpoint/2010/main" val="687528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322FA-5A7E-4477-A9F9-09E2D17E5118}"/>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sp>
        <p:nvSpPr>
          <p:cNvPr id="3" name="Espace réservé du contenu 2">
            <a:extLst>
              <a:ext uri="{FF2B5EF4-FFF2-40B4-BE49-F238E27FC236}">
                <a16:creationId xmlns:a16="http://schemas.microsoft.com/office/drawing/2014/main" id="{E6283FE4-7691-4534-BB35-3D63D9BA965B}"/>
              </a:ext>
            </a:extLst>
          </p:cNvPr>
          <p:cNvSpPr>
            <a:spLocks noGrp="1"/>
          </p:cNvSpPr>
          <p:nvPr>
            <p:ph idx="1"/>
          </p:nvPr>
        </p:nvSpPr>
        <p:spPr/>
        <p:txBody>
          <a:bodyPr/>
          <a:lstStyle/>
          <a:p>
            <a:r>
              <a:rPr lang="fr-FR" dirty="0"/>
              <a:t>Exercice : Obtenir le tableau suivant :</a:t>
            </a:r>
          </a:p>
        </p:txBody>
      </p:sp>
      <p:pic>
        <p:nvPicPr>
          <p:cNvPr id="6" name="Image 5">
            <a:extLst>
              <a:ext uri="{FF2B5EF4-FFF2-40B4-BE49-F238E27FC236}">
                <a16:creationId xmlns:a16="http://schemas.microsoft.com/office/drawing/2014/main" id="{FAE3DC32-0BE3-496A-BD49-BB6749D62D9A}"/>
              </a:ext>
            </a:extLst>
          </p:cNvPr>
          <p:cNvPicPr>
            <a:picLocks noChangeAspect="1"/>
          </p:cNvPicPr>
          <p:nvPr/>
        </p:nvPicPr>
        <p:blipFill rotWithShape="1">
          <a:blip r:embed="rId2">
            <a:extLst>
              <a:ext uri="{28A0092B-C50C-407E-A947-70E740481C1C}">
                <a14:useLocalDpi xmlns:a14="http://schemas.microsoft.com/office/drawing/2010/main" val="0"/>
              </a:ext>
            </a:extLst>
          </a:blip>
          <a:srcRect l="7048" t="29850" r="23706" b="28496"/>
          <a:stretch/>
        </p:blipFill>
        <p:spPr>
          <a:xfrm>
            <a:off x="34468" y="2324100"/>
            <a:ext cx="12152146" cy="3852863"/>
          </a:xfrm>
          <a:prstGeom prst="rect">
            <a:avLst/>
          </a:prstGeom>
        </p:spPr>
      </p:pic>
    </p:spTree>
    <p:extLst>
      <p:ext uri="{BB962C8B-B14F-4D97-AF65-F5344CB8AC3E}">
        <p14:creationId xmlns:p14="http://schemas.microsoft.com/office/powerpoint/2010/main" val="2497271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61980-D3CD-42C9-B829-398DB6BE1DEF}"/>
              </a:ext>
            </a:extLst>
          </p:cNvPr>
          <p:cNvSpPr>
            <a:spLocks noGrp="1"/>
          </p:cNvSpPr>
          <p:nvPr>
            <p:ph type="title"/>
          </p:nvPr>
        </p:nvSpPr>
        <p:spPr/>
        <p:txBody>
          <a:bodyPr>
            <a:normAutofit fontScale="90000"/>
          </a:bodyPr>
          <a:lstStyle/>
          <a:p>
            <a:r>
              <a:rPr lang="fr-FR" dirty="0"/>
              <a:t>Fonctions élémentaires – Les références relatives et références absolues</a:t>
            </a:r>
          </a:p>
        </p:txBody>
      </p:sp>
      <p:pic>
        <p:nvPicPr>
          <p:cNvPr id="5" name="Espace réservé du contenu 4">
            <a:extLst>
              <a:ext uri="{FF2B5EF4-FFF2-40B4-BE49-F238E27FC236}">
                <a16:creationId xmlns:a16="http://schemas.microsoft.com/office/drawing/2014/main" id="{6C9BF16D-6CD6-4FD5-857C-DABA05334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248" y="2337354"/>
            <a:ext cx="8255503" cy="4351338"/>
          </a:xfrm>
        </p:spPr>
      </p:pic>
      <p:sp>
        <p:nvSpPr>
          <p:cNvPr id="6" name="Espace réservé du contenu 2">
            <a:extLst>
              <a:ext uri="{FF2B5EF4-FFF2-40B4-BE49-F238E27FC236}">
                <a16:creationId xmlns:a16="http://schemas.microsoft.com/office/drawing/2014/main" id="{833C0362-2CB8-4E52-83B0-FF0EFC0C14C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Exercice : Mise en forme :</a:t>
            </a:r>
          </a:p>
        </p:txBody>
      </p:sp>
    </p:spTree>
    <p:extLst>
      <p:ext uri="{BB962C8B-B14F-4D97-AF65-F5344CB8AC3E}">
        <p14:creationId xmlns:p14="http://schemas.microsoft.com/office/powerpoint/2010/main" val="3649217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98428C-09D6-45BB-8A15-41EFC6D2F7DF}"/>
              </a:ext>
            </a:extLst>
          </p:cNvPr>
          <p:cNvSpPr>
            <a:spLocks noGrp="1"/>
          </p:cNvSpPr>
          <p:nvPr>
            <p:ph type="title"/>
          </p:nvPr>
        </p:nvSpPr>
        <p:spPr/>
        <p:txBody>
          <a:bodyPr>
            <a:normAutofit fontScale="90000"/>
          </a:bodyPr>
          <a:lstStyle/>
          <a:p>
            <a:r>
              <a:rPr lang="fr-FR" dirty="0"/>
              <a:t>Fonctions élémentaires – Liens entre les feuilles</a:t>
            </a:r>
          </a:p>
        </p:txBody>
      </p:sp>
      <p:pic>
        <p:nvPicPr>
          <p:cNvPr id="4" name="Espace réservé du contenu 3">
            <a:extLst>
              <a:ext uri="{FF2B5EF4-FFF2-40B4-BE49-F238E27FC236}">
                <a16:creationId xmlns:a16="http://schemas.microsoft.com/office/drawing/2014/main" id="{09E3D195-25AD-40B2-A5C7-EE98A7F7CBB8}"/>
              </a:ext>
            </a:extLst>
          </p:cNvPr>
          <p:cNvPicPr>
            <a:picLocks noGrp="1" noChangeAspect="1"/>
          </p:cNvPicPr>
          <p:nvPr>
            <p:ph idx="1"/>
          </p:nvPr>
        </p:nvPicPr>
        <p:blipFill>
          <a:blip r:embed="rId2"/>
          <a:stretch>
            <a:fillRect/>
          </a:stretch>
        </p:blipFill>
        <p:spPr>
          <a:xfrm>
            <a:off x="2752035" y="1825625"/>
            <a:ext cx="6687929" cy="4351338"/>
          </a:xfrm>
          <a:prstGeom prst="rect">
            <a:avLst/>
          </a:prstGeom>
        </p:spPr>
      </p:pic>
      <p:sp>
        <p:nvSpPr>
          <p:cNvPr id="5" name="Rectangle : coins arrondis 4">
            <a:extLst>
              <a:ext uri="{FF2B5EF4-FFF2-40B4-BE49-F238E27FC236}">
                <a16:creationId xmlns:a16="http://schemas.microsoft.com/office/drawing/2014/main" id="{AC73CF20-3043-4EA4-9390-F1AFF012872C}"/>
              </a:ext>
            </a:extLst>
          </p:cNvPr>
          <p:cNvSpPr/>
          <p:nvPr/>
        </p:nvSpPr>
        <p:spPr>
          <a:xfrm>
            <a:off x="4316257" y="5779277"/>
            <a:ext cx="263364"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avec flèche 5">
            <a:extLst>
              <a:ext uri="{FF2B5EF4-FFF2-40B4-BE49-F238E27FC236}">
                <a16:creationId xmlns:a16="http://schemas.microsoft.com/office/drawing/2014/main" id="{25ED656B-40DE-454A-853A-DEF5E6C7FB1C}"/>
              </a:ext>
            </a:extLst>
          </p:cNvPr>
          <p:cNvCxnSpPr>
            <a:cxnSpLocks/>
            <a:stCxn id="11" idx="1"/>
            <a:endCxn id="5" idx="0"/>
          </p:cNvCxnSpPr>
          <p:nvPr/>
        </p:nvCxnSpPr>
        <p:spPr>
          <a:xfrm flipH="1">
            <a:off x="4447939" y="5436301"/>
            <a:ext cx="702269" cy="34297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A6AFDDD8-F0D7-412E-84EC-0F3731EFDE68}"/>
              </a:ext>
            </a:extLst>
          </p:cNvPr>
          <p:cNvSpPr txBox="1"/>
          <p:nvPr/>
        </p:nvSpPr>
        <p:spPr>
          <a:xfrm>
            <a:off x="5150208" y="5113135"/>
            <a:ext cx="2119737" cy="646331"/>
          </a:xfrm>
          <a:prstGeom prst="rect">
            <a:avLst/>
          </a:prstGeom>
          <a:noFill/>
        </p:spPr>
        <p:txBody>
          <a:bodyPr wrap="square" rtlCol="0">
            <a:spAutoFit/>
          </a:bodyPr>
          <a:lstStyle/>
          <a:p>
            <a:pPr algn="ctr"/>
            <a:r>
              <a:rPr lang="fr-FR" dirty="0">
                <a:solidFill>
                  <a:srgbClr val="002060"/>
                </a:solidFill>
              </a:rPr>
              <a:t>Ajouter une nouvelle feuille</a:t>
            </a:r>
          </a:p>
        </p:txBody>
      </p:sp>
      <p:sp>
        <p:nvSpPr>
          <p:cNvPr id="13" name="Rectangle : coins arrondis 12">
            <a:extLst>
              <a:ext uri="{FF2B5EF4-FFF2-40B4-BE49-F238E27FC236}">
                <a16:creationId xmlns:a16="http://schemas.microsoft.com/office/drawing/2014/main" id="{2BFDA5C2-66C5-413D-8AAF-E53A40F6C07B}"/>
              </a:ext>
            </a:extLst>
          </p:cNvPr>
          <p:cNvSpPr/>
          <p:nvPr/>
        </p:nvSpPr>
        <p:spPr>
          <a:xfrm>
            <a:off x="3402463" y="5759466"/>
            <a:ext cx="857117"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avec flèche 14">
            <a:extLst>
              <a:ext uri="{FF2B5EF4-FFF2-40B4-BE49-F238E27FC236}">
                <a16:creationId xmlns:a16="http://schemas.microsoft.com/office/drawing/2014/main" id="{BAD78564-FF53-41C0-8D15-5EE21FB50D6C}"/>
              </a:ext>
            </a:extLst>
          </p:cNvPr>
          <p:cNvCxnSpPr>
            <a:cxnSpLocks/>
            <a:stCxn id="22" idx="2"/>
            <a:endCxn id="13" idx="0"/>
          </p:cNvCxnSpPr>
          <p:nvPr/>
        </p:nvCxnSpPr>
        <p:spPr>
          <a:xfrm flipH="1">
            <a:off x="3831022" y="5232048"/>
            <a:ext cx="302897" cy="52741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61988CB1-F26B-41A0-8B5C-E15D55052592}"/>
              </a:ext>
            </a:extLst>
          </p:cNvPr>
          <p:cNvSpPr txBox="1"/>
          <p:nvPr/>
        </p:nvSpPr>
        <p:spPr>
          <a:xfrm>
            <a:off x="3074050" y="4585717"/>
            <a:ext cx="2119737" cy="646331"/>
          </a:xfrm>
          <a:prstGeom prst="rect">
            <a:avLst/>
          </a:prstGeom>
          <a:noFill/>
        </p:spPr>
        <p:txBody>
          <a:bodyPr wrap="square" rtlCol="0">
            <a:spAutoFit/>
          </a:bodyPr>
          <a:lstStyle/>
          <a:p>
            <a:pPr algn="ctr"/>
            <a:r>
              <a:rPr lang="fr-FR" dirty="0">
                <a:solidFill>
                  <a:srgbClr val="002060"/>
                </a:solidFill>
              </a:rPr>
              <a:t>Navigation entre les feuilles</a:t>
            </a:r>
          </a:p>
        </p:txBody>
      </p:sp>
    </p:spTree>
    <p:extLst>
      <p:ext uri="{BB962C8B-B14F-4D97-AF65-F5344CB8AC3E}">
        <p14:creationId xmlns:p14="http://schemas.microsoft.com/office/powerpoint/2010/main" val="3062142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9A35B-9013-4F88-B936-E3641BC6E5AE}"/>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473A13C7-06BB-47E8-9E87-3C462C36E879}"/>
              </a:ext>
            </a:extLst>
          </p:cNvPr>
          <p:cNvSpPr>
            <a:spLocks noGrp="1"/>
          </p:cNvSpPr>
          <p:nvPr>
            <p:ph idx="1"/>
          </p:nvPr>
        </p:nvSpPr>
        <p:spPr/>
        <p:txBody>
          <a:bodyPr/>
          <a:lstStyle/>
          <a:p>
            <a:r>
              <a:rPr lang="fr-FR" dirty="0"/>
              <a:t>Exercice : Obtenir les feuilles ci-dessous :</a:t>
            </a:r>
          </a:p>
        </p:txBody>
      </p:sp>
      <p:pic>
        <p:nvPicPr>
          <p:cNvPr id="6" name="Image 5">
            <a:extLst>
              <a:ext uri="{FF2B5EF4-FFF2-40B4-BE49-F238E27FC236}">
                <a16:creationId xmlns:a16="http://schemas.microsoft.com/office/drawing/2014/main" id="{9F8A55C8-5167-410A-855D-AA17EFDE7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299" y="2307539"/>
            <a:ext cx="8333064" cy="4392219"/>
          </a:xfrm>
          <a:prstGeom prst="rect">
            <a:avLst/>
          </a:prstGeom>
        </p:spPr>
      </p:pic>
      <p:sp>
        <p:nvSpPr>
          <p:cNvPr id="7" name="Rectangle : coins arrondis 6">
            <a:extLst>
              <a:ext uri="{FF2B5EF4-FFF2-40B4-BE49-F238E27FC236}">
                <a16:creationId xmlns:a16="http://schemas.microsoft.com/office/drawing/2014/main" id="{9D99C91E-3FB9-4214-8688-1A8B82BC7002}"/>
              </a:ext>
            </a:extLst>
          </p:cNvPr>
          <p:cNvSpPr/>
          <p:nvPr/>
        </p:nvSpPr>
        <p:spPr>
          <a:xfrm>
            <a:off x="2295116" y="6322373"/>
            <a:ext cx="857117" cy="292735"/>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21E6FDE9-C05C-43A4-B118-4323B4CA602B}"/>
              </a:ext>
            </a:extLst>
          </p:cNvPr>
          <p:cNvSpPr txBox="1"/>
          <p:nvPr/>
        </p:nvSpPr>
        <p:spPr>
          <a:xfrm>
            <a:off x="2092364" y="5572957"/>
            <a:ext cx="2119737" cy="646331"/>
          </a:xfrm>
          <a:prstGeom prst="rect">
            <a:avLst/>
          </a:prstGeom>
          <a:noFill/>
        </p:spPr>
        <p:txBody>
          <a:bodyPr wrap="square" rtlCol="0">
            <a:spAutoFit/>
          </a:bodyPr>
          <a:lstStyle/>
          <a:p>
            <a:pPr algn="ctr"/>
            <a:r>
              <a:rPr lang="fr-FR" dirty="0">
                <a:solidFill>
                  <a:srgbClr val="002060"/>
                </a:solidFill>
              </a:rPr>
              <a:t>Feuille « source » et « bilan »</a:t>
            </a:r>
          </a:p>
        </p:txBody>
      </p:sp>
    </p:spTree>
    <p:extLst>
      <p:ext uri="{BB962C8B-B14F-4D97-AF65-F5344CB8AC3E}">
        <p14:creationId xmlns:p14="http://schemas.microsoft.com/office/powerpoint/2010/main" val="1053279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C5659-4BF1-497C-A7CA-7F4057772EFE}"/>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AC17563B-F6E1-4AC3-A549-369C20D72FD6}"/>
              </a:ext>
            </a:extLst>
          </p:cNvPr>
          <p:cNvSpPr>
            <a:spLocks noGrp="1"/>
          </p:cNvSpPr>
          <p:nvPr>
            <p:ph idx="1"/>
          </p:nvPr>
        </p:nvSpPr>
        <p:spPr/>
        <p:txBody>
          <a:bodyPr/>
          <a:lstStyle/>
          <a:p>
            <a:r>
              <a:rPr lang="fr-FR" dirty="0"/>
              <a:t>Exercice : Saisir des valeurs d’exemple sur la feuille « source »</a:t>
            </a:r>
          </a:p>
        </p:txBody>
      </p:sp>
      <p:pic>
        <p:nvPicPr>
          <p:cNvPr id="6" name="Image 5">
            <a:extLst>
              <a:ext uri="{FF2B5EF4-FFF2-40B4-BE49-F238E27FC236}">
                <a16:creationId xmlns:a16="http://schemas.microsoft.com/office/drawing/2014/main" id="{0B71003E-8744-FFA3-DF6C-5C11D769F32C}"/>
              </a:ext>
            </a:extLst>
          </p:cNvPr>
          <p:cNvPicPr>
            <a:picLocks noChangeAspect="1"/>
          </p:cNvPicPr>
          <p:nvPr/>
        </p:nvPicPr>
        <p:blipFill>
          <a:blip r:embed="rId2"/>
          <a:stretch>
            <a:fillRect/>
          </a:stretch>
        </p:blipFill>
        <p:spPr>
          <a:xfrm>
            <a:off x="633682" y="2610192"/>
            <a:ext cx="10720118" cy="2597912"/>
          </a:xfrm>
          <a:prstGeom prst="rect">
            <a:avLst/>
          </a:prstGeom>
        </p:spPr>
      </p:pic>
    </p:spTree>
    <p:extLst>
      <p:ext uri="{BB962C8B-B14F-4D97-AF65-F5344CB8AC3E}">
        <p14:creationId xmlns:p14="http://schemas.microsoft.com/office/powerpoint/2010/main" val="2687738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5CAE5-E9BD-49C8-809D-25549D440131}"/>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41059FDF-6FA9-44E3-8B64-6E707AAEF680}"/>
              </a:ext>
            </a:extLst>
          </p:cNvPr>
          <p:cNvSpPr>
            <a:spLocks noGrp="1"/>
          </p:cNvSpPr>
          <p:nvPr>
            <p:ph idx="1"/>
          </p:nvPr>
        </p:nvSpPr>
        <p:spPr/>
        <p:txBody>
          <a:bodyPr/>
          <a:lstStyle/>
          <a:p>
            <a:r>
              <a:rPr lang="fr-FR" dirty="0"/>
              <a:t>Pour créer un lien depuis une autre feuille, il suffit de d’éditer la formule puis, de changer de feuille à l’aide de la navigation entre les feuilles depuis la barre d’état</a:t>
            </a:r>
          </a:p>
        </p:txBody>
      </p:sp>
    </p:spTree>
    <p:extLst>
      <p:ext uri="{BB962C8B-B14F-4D97-AF65-F5344CB8AC3E}">
        <p14:creationId xmlns:p14="http://schemas.microsoft.com/office/powerpoint/2010/main" val="1744534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5E51-1458-42B3-B8FB-6CCA8E60E960}"/>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F4DFF1A8-D76B-423D-8694-14321CDB032A}"/>
              </a:ext>
            </a:extLst>
          </p:cNvPr>
          <p:cNvSpPr>
            <a:spLocks noGrp="1"/>
          </p:cNvSpPr>
          <p:nvPr>
            <p:ph sz="half" idx="1"/>
          </p:nvPr>
        </p:nvSpPr>
        <p:spPr/>
        <p:txBody>
          <a:bodyPr/>
          <a:lstStyle/>
          <a:p>
            <a:r>
              <a:rPr lang="fr-FR" dirty="0"/>
              <a:t>Exercice : Réaliser un lien sur la feuille « bilan » de données en provenance de la feuille « source »</a:t>
            </a:r>
          </a:p>
        </p:txBody>
      </p:sp>
      <p:pic>
        <p:nvPicPr>
          <p:cNvPr id="10" name="Espace réservé du contenu 9">
            <a:extLst>
              <a:ext uri="{FF2B5EF4-FFF2-40B4-BE49-F238E27FC236}">
                <a16:creationId xmlns:a16="http://schemas.microsoft.com/office/drawing/2014/main" id="{FE372601-EC0D-6A97-1121-944FD3A2553D}"/>
              </a:ext>
            </a:extLst>
          </p:cNvPr>
          <p:cNvPicPr>
            <a:picLocks noGrp="1" noChangeAspect="1"/>
          </p:cNvPicPr>
          <p:nvPr>
            <p:ph sz="half" idx="2"/>
          </p:nvPr>
        </p:nvPicPr>
        <p:blipFill>
          <a:blip r:embed="rId2"/>
          <a:stretch>
            <a:fillRect/>
          </a:stretch>
        </p:blipFill>
        <p:spPr>
          <a:xfrm>
            <a:off x="5673587" y="2577646"/>
            <a:ext cx="6178826" cy="2847296"/>
          </a:xfrm>
          <a:prstGeom prst="rect">
            <a:avLst/>
          </a:prstGeom>
        </p:spPr>
      </p:pic>
    </p:spTree>
    <p:extLst>
      <p:ext uri="{BB962C8B-B14F-4D97-AF65-F5344CB8AC3E}">
        <p14:creationId xmlns:p14="http://schemas.microsoft.com/office/powerpoint/2010/main" val="99340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Espace réservé du contenu 65">
            <a:extLst>
              <a:ext uri="{FF2B5EF4-FFF2-40B4-BE49-F238E27FC236}">
                <a16:creationId xmlns:a16="http://schemas.microsoft.com/office/drawing/2014/main" id="{1C0F023B-99DA-4C9A-9B7E-94819BD848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7557" y="1825625"/>
            <a:ext cx="7256886" cy="4351338"/>
          </a:xfrm>
        </p:spPr>
      </p:pic>
      <p:sp>
        <p:nvSpPr>
          <p:cNvPr id="2" name="Titre 1">
            <a:extLst>
              <a:ext uri="{FF2B5EF4-FFF2-40B4-BE49-F238E27FC236}">
                <a16:creationId xmlns:a16="http://schemas.microsoft.com/office/drawing/2014/main" id="{09B780C0-11D6-4EE0-8B97-AC2C2947D670}"/>
              </a:ext>
            </a:extLst>
          </p:cNvPr>
          <p:cNvSpPr>
            <a:spLocks noGrp="1"/>
          </p:cNvSpPr>
          <p:nvPr>
            <p:ph type="title"/>
          </p:nvPr>
        </p:nvSpPr>
        <p:spPr/>
        <p:txBody>
          <a:bodyPr/>
          <a:lstStyle/>
          <a:p>
            <a:r>
              <a:rPr lang="fr-FR" dirty="0"/>
              <a:t>Présentation de l’interface</a:t>
            </a:r>
          </a:p>
        </p:txBody>
      </p:sp>
      <p:sp>
        <p:nvSpPr>
          <p:cNvPr id="6" name="Rectangle : coins arrondis 5">
            <a:extLst>
              <a:ext uri="{FF2B5EF4-FFF2-40B4-BE49-F238E27FC236}">
                <a16:creationId xmlns:a16="http://schemas.microsoft.com/office/drawing/2014/main" id="{4F1247C5-2266-4F32-ACF6-577445EA13DD}"/>
              </a:ext>
            </a:extLst>
          </p:cNvPr>
          <p:cNvSpPr/>
          <p:nvPr/>
        </p:nvSpPr>
        <p:spPr>
          <a:xfrm>
            <a:off x="2407920" y="1777617"/>
            <a:ext cx="1346563" cy="26454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 coins arrondis 15">
            <a:extLst>
              <a:ext uri="{FF2B5EF4-FFF2-40B4-BE49-F238E27FC236}">
                <a16:creationId xmlns:a16="http://schemas.microsoft.com/office/drawing/2014/main" id="{453A682E-6399-4D56-946D-8A6363AE9447}"/>
              </a:ext>
            </a:extLst>
          </p:cNvPr>
          <p:cNvSpPr/>
          <p:nvPr/>
        </p:nvSpPr>
        <p:spPr>
          <a:xfrm>
            <a:off x="2377440" y="2953385"/>
            <a:ext cx="2156459" cy="249306"/>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coins arrondis 16">
            <a:extLst>
              <a:ext uri="{FF2B5EF4-FFF2-40B4-BE49-F238E27FC236}">
                <a16:creationId xmlns:a16="http://schemas.microsoft.com/office/drawing/2014/main" id="{B61E91DD-6279-4666-91FC-15414A298265}"/>
              </a:ext>
            </a:extLst>
          </p:cNvPr>
          <p:cNvSpPr/>
          <p:nvPr/>
        </p:nvSpPr>
        <p:spPr>
          <a:xfrm>
            <a:off x="4631636" y="2938145"/>
            <a:ext cx="5152443" cy="29813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 coins arrondis 17">
            <a:extLst>
              <a:ext uri="{FF2B5EF4-FFF2-40B4-BE49-F238E27FC236}">
                <a16:creationId xmlns:a16="http://schemas.microsoft.com/office/drawing/2014/main" id="{4C402309-DBF0-4FD2-8859-0ADD5BF6ABB6}"/>
              </a:ext>
            </a:extLst>
          </p:cNvPr>
          <p:cNvSpPr/>
          <p:nvPr/>
        </p:nvSpPr>
        <p:spPr>
          <a:xfrm>
            <a:off x="2377440" y="3251519"/>
            <a:ext cx="1065475" cy="44722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coins arrondis 18">
            <a:extLst>
              <a:ext uri="{FF2B5EF4-FFF2-40B4-BE49-F238E27FC236}">
                <a16:creationId xmlns:a16="http://schemas.microsoft.com/office/drawing/2014/main" id="{3742F655-A3DA-40F7-A48F-00EFED51AC9E}"/>
              </a:ext>
            </a:extLst>
          </p:cNvPr>
          <p:cNvSpPr/>
          <p:nvPr/>
        </p:nvSpPr>
        <p:spPr>
          <a:xfrm>
            <a:off x="2369820" y="5754156"/>
            <a:ext cx="7444740" cy="557744"/>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 coins arrondis 19">
            <a:extLst>
              <a:ext uri="{FF2B5EF4-FFF2-40B4-BE49-F238E27FC236}">
                <a16:creationId xmlns:a16="http://schemas.microsoft.com/office/drawing/2014/main" id="{4A0890AD-7E8A-43E7-BD20-121A018C3550}"/>
              </a:ext>
            </a:extLst>
          </p:cNvPr>
          <p:cNvSpPr/>
          <p:nvPr/>
        </p:nvSpPr>
        <p:spPr>
          <a:xfrm>
            <a:off x="2407919" y="2042160"/>
            <a:ext cx="7376160" cy="862397"/>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757CD28E-EEE7-4C28-A3D8-418A5CFF51F6}"/>
              </a:ext>
            </a:extLst>
          </p:cNvPr>
          <p:cNvSpPr txBox="1"/>
          <p:nvPr/>
        </p:nvSpPr>
        <p:spPr>
          <a:xfrm>
            <a:off x="667878" y="1592951"/>
            <a:ext cx="1369350" cy="369332"/>
          </a:xfrm>
          <a:prstGeom prst="rect">
            <a:avLst/>
          </a:prstGeom>
          <a:noFill/>
        </p:spPr>
        <p:txBody>
          <a:bodyPr wrap="none" rtlCol="0">
            <a:spAutoFit/>
          </a:bodyPr>
          <a:lstStyle/>
          <a:p>
            <a:pPr algn="ctr"/>
            <a:r>
              <a:rPr lang="fr-FR" dirty="0">
                <a:solidFill>
                  <a:srgbClr val="002060"/>
                </a:solidFill>
              </a:rPr>
              <a:t>Accès rapide</a:t>
            </a:r>
          </a:p>
        </p:txBody>
      </p:sp>
      <p:cxnSp>
        <p:nvCxnSpPr>
          <p:cNvPr id="23" name="Connecteur droit avec flèche 22">
            <a:extLst>
              <a:ext uri="{FF2B5EF4-FFF2-40B4-BE49-F238E27FC236}">
                <a16:creationId xmlns:a16="http://schemas.microsoft.com/office/drawing/2014/main" id="{2FAF89DD-4C76-43BB-BB66-DB29F4B0FBF7}"/>
              </a:ext>
            </a:extLst>
          </p:cNvPr>
          <p:cNvCxnSpPr>
            <a:cxnSpLocks/>
            <a:endCxn id="6" idx="1"/>
          </p:cNvCxnSpPr>
          <p:nvPr/>
        </p:nvCxnSpPr>
        <p:spPr>
          <a:xfrm>
            <a:off x="2065022" y="1777617"/>
            <a:ext cx="342898" cy="1322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FCF9DEE3-1D20-4C12-A0C6-0E21BE029ABB}"/>
              </a:ext>
            </a:extLst>
          </p:cNvPr>
          <p:cNvSpPr txBox="1"/>
          <p:nvPr/>
        </p:nvSpPr>
        <p:spPr>
          <a:xfrm>
            <a:off x="502920" y="2288692"/>
            <a:ext cx="1350050" cy="369332"/>
          </a:xfrm>
          <a:prstGeom prst="rect">
            <a:avLst/>
          </a:prstGeom>
          <a:noFill/>
        </p:spPr>
        <p:txBody>
          <a:bodyPr wrap="none" rtlCol="0">
            <a:spAutoFit/>
          </a:bodyPr>
          <a:lstStyle/>
          <a:p>
            <a:pPr algn="ctr"/>
            <a:r>
              <a:rPr lang="fr-FR" dirty="0">
                <a:solidFill>
                  <a:srgbClr val="002060"/>
                </a:solidFill>
              </a:rPr>
              <a:t>Menu ruban</a:t>
            </a:r>
          </a:p>
        </p:txBody>
      </p:sp>
      <p:sp>
        <p:nvSpPr>
          <p:cNvPr id="25" name="ZoneTexte 24">
            <a:extLst>
              <a:ext uri="{FF2B5EF4-FFF2-40B4-BE49-F238E27FC236}">
                <a16:creationId xmlns:a16="http://schemas.microsoft.com/office/drawing/2014/main" id="{F69B1B4A-062F-4EC6-AE2F-5AD5F4A40A4F}"/>
              </a:ext>
            </a:extLst>
          </p:cNvPr>
          <p:cNvSpPr txBox="1"/>
          <p:nvPr/>
        </p:nvSpPr>
        <p:spPr>
          <a:xfrm>
            <a:off x="495008" y="2904557"/>
            <a:ext cx="1418915" cy="369332"/>
          </a:xfrm>
          <a:prstGeom prst="rect">
            <a:avLst/>
          </a:prstGeom>
          <a:noFill/>
        </p:spPr>
        <p:txBody>
          <a:bodyPr wrap="none" rtlCol="0">
            <a:spAutoFit/>
          </a:bodyPr>
          <a:lstStyle/>
          <a:p>
            <a:pPr algn="ctr"/>
            <a:r>
              <a:rPr lang="fr-FR" dirty="0">
                <a:solidFill>
                  <a:srgbClr val="002060"/>
                </a:solidFill>
              </a:rPr>
              <a:t>Zone de nom</a:t>
            </a:r>
          </a:p>
        </p:txBody>
      </p:sp>
      <p:sp>
        <p:nvSpPr>
          <p:cNvPr id="26" name="ZoneTexte 25">
            <a:extLst>
              <a:ext uri="{FF2B5EF4-FFF2-40B4-BE49-F238E27FC236}">
                <a16:creationId xmlns:a16="http://schemas.microsoft.com/office/drawing/2014/main" id="{5BB1669C-D3C5-4692-AF23-C1658D0DE87A}"/>
              </a:ext>
            </a:extLst>
          </p:cNvPr>
          <p:cNvSpPr txBox="1"/>
          <p:nvPr/>
        </p:nvSpPr>
        <p:spPr>
          <a:xfrm>
            <a:off x="3442915" y="3678128"/>
            <a:ext cx="1382110" cy="646331"/>
          </a:xfrm>
          <a:prstGeom prst="rect">
            <a:avLst/>
          </a:prstGeom>
          <a:noFill/>
        </p:spPr>
        <p:txBody>
          <a:bodyPr wrap="none" rtlCol="0">
            <a:spAutoFit/>
          </a:bodyPr>
          <a:lstStyle/>
          <a:p>
            <a:pPr algn="ctr"/>
            <a:r>
              <a:rPr lang="fr-FR" dirty="0">
                <a:solidFill>
                  <a:srgbClr val="002060"/>
                </a:solidFill>
              </a:rPr>
              <a:t>Cellule</a:t>
            </a:r>
            <a:br>
              <a:rPr lang="fr-FR" dirty="0">
                <a:solidFill>
                  <a:srgbClr val="002060"/>
                </a:solidFill>
              </a:rPr>
            </a:br>
            <a:r>
              <a:rPr lang="fr-FR" dirty="0">
                <a:solidFill>
                  <a:srgbClr val="002060"/>
                </a:solidFill>
              </a:rPr>
              <a:t>sélectionnée</a:t>
            </a:r>
          </a:p>
        </p:txBody>
      </p:sp>
      <p:cxnSp>
        <p:nvCxnSpPr>
          <p:cNvPr id="27" name="Connecteur droit avec flèche 26">
            <a:extLst>
              <a:ext uri="{FF2B5EF4-FFF2-40B4-BE49-F238E27FC236}">
                <a16:creationId xmlns:a16="http://schemas.microsoft.com/office/drawing/2014/main" id="{82A2F8E8-B814-4EF5-94A3-227D1FB3501C}"/>
              </a:ext>
            </a:extLst>
          </p:cNvPr>
          <p:cNvCxnSpPr>
            <a:cxnSpLocks/>
            <a:stCxn id="24" idx="3"/>
            <a:endCxn id="20" idx="1"/>
          </p:cNvCxnSpPr>
          <p:nvPr/>
        </p:nvCxnSpPr>
        <p:spPr>
          <a:xfrm>
            <a:off x="1852970" y="2473358"/>
            <a:ext cx="554949" cy="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811B3E9C-3138-48C2-B99E-BC77813B5C2A}"/>
              </a:ext>
            </a:extLst>
          </p:cNvPr>
          <p:cNvCxnSpPr>
            <a:cxnSpLocks/>
            <a:stCxn id="25" idx="3"/>
            <a:endCxn id="16" idx="1"/>
          </p:cNvCxnSpPr>
          <p:nvPr/>
        </p:nvCxnSpPr>
        <p:spPr>
          <a:xfrm flipV="1">
            <a:off x="1913923" y="3078038"/>
            <a:ext cx="463517" cy="1118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C15926E2-B908-4B20-9D6D-E285C8C65336}"/>
              </a:ext>
            </a:extLst>
          </p:cNvPr>
          <p:cNvCxnSpPr>
            <a:cxnSpLocks/>
            <a:stCxn id="26" idx="0"/>
            <a:endCxn id="18" idx="3"/>
          </p:cNvCxnSpPr>
          <p:nvPr/>
        </p:nvCxnSpPr>
        <p:spPr>
          <a:xfrm flipH="1" flipV="1">
            <a:off x="3442915" y="3475130"/>
            <a:ext cx="691055" cy="20299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5995B9D0-0715-4857-AA48-8D69411AB902}"/>
              </a:ext>
            </a:extLst>
          </p:cNvPr>
          <p:cNvCxnSpPr>
            <a:cxnSpLocks/>
            <a:stCxn id="50" idx="0"/>
          </p:cNvCxnSpPr>
          <p:nvPr/>
        </p:nvCxnSpPr>
        <p:spPr>
          <a:xfrm flipH="1" flipV="1">
            <a:off x="7366977" y="3429000"/>
            <a:ext cx="188375" cy="38778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768D3364-3DAD-4748-8783-2EE5EBBFE236}"/>
              </a:ext>
            </a:extLst>
          </p:cNvPr>
          <p:cNvSpPr txBox="1"/>
          <p:nvPr/>
        </p:nvSpPr>
        <p:spPr>
          <a:xfrm>
            <a:off x="6864457" y="3816787"/>
            <a:ext cx="1381789" cy="369332"/>
          </a:xfrm>
          <a:prstGeom prst="rect">
            <a:avLst/>
          </a:prstGeom>
          <a:noFill/>
        </p:spPr>
        <p:txBody>
          <a:bodyPr wrap="none" rtlCol="0">
            <a:spAutoFit/>
          </a:bodyPr>
          <a:lstStyle/>
          <a:p>
            <a:pPr algn="ctr"/>
            <a:r>
              <a:rPr lang="fr-FR" dirty="0">
                <a:solidFill>
                  <a:srgbClr val="002060"/>
                </a:solidFill>
              </a:rPr>
              <a:t>Les colonnes</a:t>
            </a:r>
          </a:p>
        </p:txBody>
      </p:sp>
      <p:sp>
        <p:nvSpPr>
          <p:cNvPr id="53" name="ZoneTexte 52">
            <a:extLst>
              <a:ext uri="{FF2B5EF4-FFF2-40B4-BE49-F238E27FC236}">
                <a16:creationId xmlns:a16="http://schemas.microsoft.com/office/drawing/2014/main" id="{8CF93374-0C0E-41B7-AF34-BC8866148C68}"/>
              </a:ext>
            </a:extLst>
          </p:cNvPr>
          <p:cNvSpPr txBox="1"/>
          <p:nvPr/>
        </p:nvSpPr>
        <p:spPr>
          <a:xfrm>
            <a:off x="5532137" y="5107029"/>
            <a:ext cx="1282852" cy="369332"/>
          </a:xfrm>
          <a:prstGeom prst="rect">
            <a:avLst/>
          </a:prstGeom>
          <a:noFill/>
        </p:spPr>
        <p:txBody>
          <a:bodyPr wrap="none" rtlCol="0">
            <a:spAutoFit/>
          </a:bodyPr>
          <a:lstStyle/>
          <a:p>
            <a:pPr algn="ctr"/>
            <a:r>
              <a:rPr lang="fr-FR" dirty="0">
                <a:solidFill>
                  <a:srgbClr val="002060"/>
                </a:solidFill>
              </a:rPr>
              <a:t>Barre d’état</a:t>
            </a:r>
          </a:p>
        </p:txBody>
      </p:sp>
      <p:cxnSp>
        <p:nvCxnSpPr>
          <p:cNvPr id="54" name="Connecteur droit avec flèche 53">
            <a:extLst>
              <a:ext uri="{FF2B5EF4-FFF2-40B4-BE49-F238E27FC236}">
                <a16:creationId xmlns:a16="http://schemas.microsoft.com/office/drawing/2014/main" id="{2EC1BDB1-B721-4D22-AFD8-F1743642DD48}"/>
              </a:ext>
            </a:extLst>
          </p:cNvPr>
          <p:cNvCxnSpPr>
            <a:cxnSpLocks/>
            <a:stCxn id="53" idx="2"/>
            <a:endCxn id="19" idx="0"/>
          </p:cNvCxnSpPr>
          <p:nvPr/>
        </p:nvCxnSpPr>
        <p:spPr>
          <a:xfrm flipH="1">
            <a:off x="6092190" y="5476361"/>
            <a:ext cx="81373" cy="27779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8DE06FF9-0C43-4EDE-A68B-E6001755B6D9}"/>
              </a:ext>
            </a:extLst>
          </p:cNvPr>
          <p:cNvSpPr txBox="1"/>
          <p:nvPr/>
        </p:nvSpPr>
        <p:spPr>
          <a:xfrm>
            <a:off x="1137752" y="4815553"/>
            <a:ext cx="1082349" cy="369332"/>
          </a:xfrm>
          <a:prstGeom prst="rect">
            <a:avLst/>
          </a:prstGeom>
          <a:noFill/>
        </p:spPr>
        <p:txBody>
          <a:bodyPr wrap="none" rtlCol="0">
            <a:spAutoFit/>
          </a:bodyPr>
          <a:lstStyle/>
          <a:p>
            <a:pPr algn="ctr"/>
            <a:r>
              <a:rPr lang="fr-FR" dirty="0">
                <a:solidFill>
                  <a:srgbClr val="002060"/>
                </a:solidFill>
              </a:rPr>
              <a:t>Les lignes</a:t>
            </a:r>
          </a:p>
        </p:txBody>
      </p:sp>
      <p:cxnSp>
        <p:nvCxnSpPr>
          <p:cNvPr id="59" name="Connecteur droit avec flèche 58">
            <a:extLst>
              <a:ext uri="{FF2B5EF4-FFF2-40B4-BE49-F238E27FC236}">
                <a16:creationId xmlns:a16="http://schemas.microsoft.com/office/drawing/2014/main" id="{7686865A-7FDD-4969-A325-B182A40E7BB7}"/>
              </a:ext>
            </a:extLst>
          </p:cNvPr>
          <p:cNvCxnSpPr>
            <a:cxnSpLocks/>
            <a:stCxn id="58" idx="3"/>
          </p:cNvCxnSpPr>
          <p:nvPr/>
        </p:nvCxnSpPr>
        <p:spPr>
          <a:xfrm flipV="1">
            <a:off x="2220101" y="4841927"/>
            <a:ext cx="302119" cy="15829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2F609DE9-46F9-4590-B26C-7E09A42617A4}"/>
              </a:ext>
            </a:extLst>
          </p:cNvPr>
          <p:cNvSpPr txBox="1"/>
          <p:nvPr/>
        </p:nvSpPr>
        <p:spPr>
          <a:xfrm>
            <a:off x="9991467" y="2902546"/>
            <a:ext cx="1778180" cy="369332"/>
          </a:xfrm>
          <a:prstGeom prst="rect">
            <a:avLst/>
          </a:prstGeom>
          <a:noFill/>
        </p:spPr>
        <p:txBody>
          <a:bodyPr wrap="none" rtlCol="0">
            <a:spAutoFit/>
          </a:bodyPr>
          <a:lstStyle/>
          <a:p>
            <a:pPr algn="ctr"/>
            <a:r>
              <a:rPr lang="fr-FR" dirty="0">
                <a:solidFill>
                  <a:srgbClr val="002060"/>
                </a:solidFill>
              </a:rPr>
              <a:t>Barre de formule</a:t>
            </a:r>
          </a:p>
        </p:txBody>
      </p:sp>
      <p:cxnSp>
        <p:nvCxnSpPr>
          <p:cNvPr id="29" name="Connecteur droit avec flèche 28">
            <a:extLst>
              <a:ext uri="{FF2B5EF4-FFF2-40B4-BE49-F238E27FC236}">
                <a16:creationId xmlns:a16="http://schemas.microsoft.com/office/drawing/2014/main" id="{2D326EB5-48A4-48ED-BA18-DC55985C043A}"/>
              </a:ext>
            </a:extLst>
          </p:cNvPr>
          <p:cNvCxnSpPr>
            <a:cxnSpLocks/>
            <a:stCxn id="28" idx="1"/>
            <a:endCxn id="17" idx="3"/>
          </p:cNvCxnSpPr>
          <p:nvPr/>
        </p:nvCxnSpPr>
        <p:spPr>
          <a:xfrm flipH="1">
            <a:off x="9784079" y="3087212"/>
            <a:ext cx="20738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6047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5E51-1458-42B3-B8FB-6CCA8E60E960}"/>
              </a:ext>
            </a:extLst>
          </p:cNvPr>
          <p:cNvSpPr>
            <a:spLocks noGrp="1"/>
          </p:cNvSpPr>
          <p:nvPr>
            <p:ph type="title"/>
          </p:nvPr>
        </p:nvSpPr>
        <p:spPr/>
        <p:txBody>
          <a:bodyPr>
            <a:normAutofit fontScale="90000"/>
          </a:bodyPr>
          <a:lstStyle/>
          <a:p>
            <a:r>
              <a:rPr lang="fr-FR" dirty="0"/>
              <a:t>Fonctions élémentaires – Liens entre les feuilles</a:t>
            </a:r>
          </a:p>
        </p:txBody>
      </p:sp>
      <p:sp>
        <p:nvSpPr>
          <p:cNvPr id="3" name="Espace réservé du contenu 2">
            <a:extLst>
              <a:ext uri="{FF2B5EF4-FFF2-40B4-BE49-F238E27FC236}">
                <a16:creationId xmlns:a16="http://schemas.microsoft.com/office/drawing/2014/main" id="{F4DFF1A8-D76B-423D-8694-14321CDB032A}"/>
              </a:ext>
            </a:extLst>
          </p:cNvPr>
          <p:cNvSpPr>
            <a:spLocks noGrp="1"/>
          </p:cNvSpPr>
          <p:nvPr>
            <p:ph sz="half" idx="1"/>
          </p:nvPr>
        </p:nvSpPr>
        <p:spPr/>
        <p:txBody>
          <a:bodyPr/>
          <a:lstStyle/>
          <a:p>
            <a:r>
              <a:rPr lang="fr-FR" dirty="0"/>
              <a:t>Exercice : utilisation de la fonction somme grâce à la fonction « Somme automatique »</a:t>
            </a:r>
          </a:p>
          <a:p>
            <a:pPr lvl="1"/>
            <a:r>
              <a:rPr lang="fr-FR" dirty="0"/>
              <a:t>Sélectionner la cellule en dessous de la série puis cliquer sur « Somme automatique » depuis l’onglet « Formules » du ruban</a:t>
            </a:r>
          </a:p>
        </p:txBody>
      </p:sp>
      <p:pic>
        <p:nvPicPr>
          <p:cNvPr id="7" name="Espace réservé du contenu 6">
            <a:extLst>
              <a:ext uri="{FF2B5EF4-FFF2-40B4-BE49-F238E27FC236}">
                <a16:creationId xmlns:a16="http://schemas.microsoft.com/office/drawing/2014/main" id="{9B9952B7-E91C-ADEC-F65B-CAFA04337880}"/>
              </a:ext>
            </a:extLst>
          </p:cNvPr>
          <p:cNvPicPr>
            <a:picLocks noGrp="1" noChangeAspect="1"/>
          </p:cNvPicPr>
          <p:nvPr>
            <p:ph sz="half" idx="2"/>
          </p:nvPr>
        </p:nvPicPr>
        <p:blipFill>
          <a:blip r:embed="rId2"/>
          <a:stretch>
            <a:fillRect/>
          </a:stretch>
        </p:blipFill>
        <p:spPr>
          <a:xfrm>
            <a:off x="6172200" y="3270056"/>
            <a:ext cx="5181600" cy="1462475"/>
          </a:xfrm>
          <a:prstGeom prst="rect">
            <a:avLst/>
          </a:prstGeom>
        </p:spPr>
      </p:pic>
    </p:spTree>
    <p:extLst>
      <p:ext uri="{BB962C8B-B14F-4D97-AF65-F5344CB8AC3E}">
        <p14:creationId xmlns:p14="http://schemas.microsoft.com/office/powerpoint/2010/main" val="1266559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C90D30-908C-08AC-3EFE-812F744B13DB}"/>
              </a:ext>
            </a:extLst>
          </p:cNvPr>
          <p:cNvPicPr>
            <a:picLocks noChangeAspect="1"/>
          </p:cNvPicPr>
          <p:nvPr/>
        </p:nvPicPr>
        <p:blipFill>
          <a:blip r:embed="rId2"/>
          <a:stretch>
            <a:fillRect/>
          </a:stretch>
        </p:blipFill>
        <p:spPr>
          <a:xfrm>
            <a:off x="838200" y="2760672"/>
            <a:ext cx="7525402" cy="3551228"/>
          </a:xfrm>
          <a:prstGeom prst="rect">
            <a:avLst/>
          </a:prstGeom>
        </p:spPr>
      </p:pic>
      <p:sp>
        <p:nvSpPr>
          <p:cNvPr id="2" name="Titre 1">
            <a:extLst>
              <a:ext uri="{FF2B5EF4-FFF2-40B4-BE49-F238E27FC236}">
                <a16:creationId xmlns:a16="http://schemas.microsoft.com/office/drawing/2014/main" id="{5A1349F7-A6A0-4F5D-8620-36DD2C36EF6A}"/>
              </a:ext>
            </a:extLst>
          </p:cNvPr>
          <p:cNvSpPr>
            <a:spLocks noGrp="1"/>
          </p:cNvSpPr>
          <p:nvPr>
            <p:ph type="title"/>
          </p:nvPr>
        </p:nvSpPr>
        <p:spPr/>
        <p:txBody>
          <a:bodyPr>
            <a:normAutofit/>
          </a:bodyPr>
          <a:lstStyle/>
          <a:p>
            <a:r>
              <a:rPr lang="fr-FR" dirty="0"/>
              <a:t>Fonctions élémentaires – Tris des données</a:t>
            </a:r>
          </a:p>
        </p:txBody>
      </p:sp>
      <p:sp>
        <p:nvSpPr>
          <p:cNvPr id="5" name="Espace réservé du contenu 4">
            <a:extLst>
              <a:ext uri="{FF2B5EF4-FFF2-40B4-BE49-F238E27FC236}">
                <a16:creationId xmlns:a16="http://schemas.microsoft.com/office/drawing/2014/main" id="{8D8E1CD2-7E74-41BF-9FD0-6E1DD2B277B4}"/>
              </a:ext>
            </a:extLst>
          </p:cNvPr>
          <p:cNvSpPr>
            <a:spLocks noGrp="1"/>
          </p:cNvSpPr>
          <p:nvPr>
            <p:ph idx="1"/>
          </p:nvPr>
        </p:nvSpPr>
        <p:spPr/>
        <p:txBody>
          <a:bodyPr/>
          <a:lstStyle/>
          <a:p>
            <a:r>
              <a:rPr lang="fr-FR" dirty="0"/>
              <a:t>Depuis l’onglet « Données » </a:t>
            </a:r>
          </a:p>
        </p:txBody>
      </p:sp>
      <p:sp>
        <p:nvSpPr>
          <p:cNvPr id="8" name="Rectangle : coins arrondis 7">
            <a:extLst>
              <a:ext uri="{FF2B5EF4-FFF2-40B4-BE49-F238E27FC236}">
                <a16:creationId xmlns:a16="http://schemas.microsoft.com/office/drawing/2014/main" id="{9492F9D8-F383-423C-83C0-D4684D6214D3}"/>
              </a:ext>
            </a:extLst>
          </p:cNvPr>
          <p:cNvSpPr/>
          <p:nvPr/>
        </p:nvSpPr>
        <p:spPr>
          <a:xfrm>
            <a:off x="4465886" y="2944975"/>
            <a:ext cx="574465" cy="90591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A14559A5-355A-479E-90D5-F4E2D479EECC}"/>
              </a:ext>
            </a:extLst>
          </p:cNvPr>
          <p:cNvSpPr txBox="1"/>
          <p:nvPr/>
        </p:nvSpPr>
        <p:spPr>
          <a:xfrm>
            <a:off x="781844" y="2365269"/>
            <a:ext cx="2119737" cy="369332"/>
          </a:xfrm>
          <a:prstGeom prst="rect">
            <a:avLst/>
          </a:prstGeom>
          <a:noFill/>
        </p:spPr>
        <p:txBody>
          <a:bodyPr wrap="square" rtlCol="0">
            <a:spAutoFit/>
          </a:bodyPr>
          <a:lstStyle/>
          <a:p>
            <a:pPr algn="ctr"/>
            <a:r>
              <a:rPr lang="fr-FR" dirty="0">
                <a:solidFill>
                  <a:srgbClr val="002060"/>
                </a:solidFill>
              </a:rPr>
              <a:t>Fonctions de tris</a:t>
            </a:r>
          </a:p>
        </p:txBody>
      </p:sp>
      <p:cxnSp>
        <p:nvCxnSpPr>
          <p:cNvPr id="10" name="Connecteur droit avec flèche 9">
            <a:extLst>
              <a:ext uri="{FF2B5EF4-FFF2-40B4-BE49-F238E27FC236}">
                <a16:creationId xmlns:a16="http://schemas.microsoft.com/office/drawing/2014/main" id="{1DD19497-4C26-4313-A915-BA209233B2AD}"/>
              </a:ext>
            </a:extLst>
          </p:cNvPr>
          <p:cNvCxnSpPr>
            <a:cxnSpLocks/>
            <a:stCxn id="9" idx="3"/>
          </p:cNvCxnSpPr>
          <p:nvPr/>
        </p:nvCxnSpPr>
        <p:spPr>
          <a:xfrm>
            <a:off x="2901581" y="2549935"/>
            <a:ext cx="1521332" cy="72431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F5A337A-21D3-4FA8-9A49-FA01A4588446}"/>
              </a:ext>
            </a:extLst>
          </p:cNvPr>
          <p:cNvCxnSpPr>
            <a:cxnSpLocks/>
            <a:stCxn id="8" idx="3"/>
          </p:cNvCxnSpPr>
          <p:nvPr/>
        </p:nvCxnSpPr>
        <p:spPr>
          <a:xfrm>
            <a:off x="5040351" y="3397932"/>
            <a:ext cx="679721" cy="70570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082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E68A6-FD6A-417E-ADE0-8FC369174E0E}"/>
              </a:ext>
            </a:extLst>
          </p:cNvPr>
          <p:cNvSpPr>
            <a:spLocks noGrp="1"/>
          </p:cNvSpPr>
          <p:nvPr>
            <p:ph type="title"/>
          </p:nvPr>
        </p:nvSpPr>
        <p:spPr/>
        <p:txBody>
          <a:bodyPr/>
          <a:lstStyle/>
          <a:p>
            <a:r>
              <a:rPr lang="fr-FR" dirty="0"/>
              <a:t>Fonctions élémentaires – Tris des données</a:t>
            </a:r>
          </a:p>
        </p:txBody>
      </p:sp>
      <p:sp>
        <p:nvSpPr>
          <p:cNvPr id="3" name="Espace réservé du contenu 2">
            <a:extLst>
              <a:ext uri="{FF2B5EF4-FFF2-40B4-BE49-F238E27FC236}">
                <a16:creationId xmlns:a16="http://schemas.microsoft.com/office/drawing/2014/main" id="{746AE0A2-76E8-42E4-8D7F-54631A928C29}"/>
              </a:ext>
            </a:extLst>
          </p:cNvPr>
          <p:cNvSpPr>
            <a:spLocks noGrp="1"/>
          </p:cNvSpPr>
          <p:nvPr>
            <p:ph idx="1"/>
          </p:nvPr>
        </p:nvSpPr>
        <p:spPr/>
        <p:txBody>
          <a:bodyPr/>
          <a:lstStyle/>
          <a:p>
            <a:r>
              <a:rPr lang="fr-FR" dirty="0"/>
              <a:t>Il est possible d’effectuer un tri sur plusieurs colonnes en cliquant sur « ajouter un niveau »</a:t>
            </a:r>
          </a:p>
        </p:txBody>
      </p:sp>
      <p:pic>
        <p:nvPicPr>
          <p:cNvPr id="12" name="Image 11">
            <a:extLst>
              <a:ext uri="{FF2B5EF4-FFF2-40B4-BE49-F238E27FC236}">
                <a16:creationId xmlns:a16="http://schemas.microsoft.com/office/drawing/2014/main" id="{1C8349B6-D87C-6711-ADA3-EC1C0240BE85}"/>
              </a:ext>
            </a:extLst>
          </p:cNvPr>
          <p:cNvPicPr>
            <a:picLocks noChangeAspect="1"/>
          </p:cNvPicPr>
          <p:nvPr/>
        </p:nvPicPr>
        <p:blipFill>
          <a:blip r:embed="rId2"/>
          <a:stretch>
            <a:fillRect/>
          </a:stretch>
        </p:blipFill>
        <p:spPr>
          <a:xfrm>
            <a:off x="1990910" y="2732567"/>
            <a:ext cx="8564446" cy="3444396"/>
          </a:xfrm>
          <a:prstGeom prst="rect">
            <a:avLst/>
          </a:prstGeom>
        </p:spPr>
      </p:pic>
    </p:spTree>
    <p:extLst>
      <p:ext uri="{BB962C8B-B14F-4D97-AF65-F5344CB8AC3E}">
        <p14:creationId xmlns:p14="http://schemas.microsoft.com/office/powerpoint/2010/main" val="415985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8272F-013B-45C0-80F6-4AD0A91DC6E4}"/>
              </a:ext>
            </a:extLst>
          </p:cNvPr>
          <p:cNvSpPr>
            <a:spLocks noGrp="1"/>
          </p:cNvSpPr>
          <p:nvPr>
            <p:ph type="title"/>
          </p:nvPr>
        </p:nvSpPr>
        <p:spPr/>
        <p:txBody>
          <a:bodyPr/>
          <a:lstStyle/>
          <a:p>
            <a:r>
              <a:rPr lang="fr-FR" dirty="0"/>
              <a:t>Fonctions élémentaires – Tris des données</a:t>
            </a:r>
          </a:p>
        </p:txBody>
      </p:sp>
      <p:sp>
        <p:nvSpPr>
          <p:cNvPr id="3" name="Espace réservé du contenu 2">
            <a:extLst>
              <a:ext uri="{FF2B5EF4-FFF2-40B4-BE49-F238E27FC236}">
                <a16:creationId xmlns:a16="http://schemas.microsoft.com/office/drawing/2014/main" id="{D54F1901-2F95-4D77-800C-56BEE7672E66}"/>
              </a:ext>
            </a:extLst>
          </p:cNvPr>
          <p:cNvSpPr>
            <a:spLocks noGrp="1"/>
          </p:cNvSpPr>
          <p:nvPr>
            <p:ph idx="1"/>
          </p:nvPr>
        </p:nvSpPr>
        <p:spPr/>
        <p:txBody>
          <a:bodyPr/>
          <a:lstStyle/>
          <a:p>
            <a:r>
              <a:rPr lang="fr-FR" dirty="0"/>
              <a:t>Exercice : Effectuer un tri suivant les 4 premières colonnes du plus petit au plus grand</a:t>
            </a:r>
          </a:p>
          <a:p>
            <a:r>
              <a:rPr lang="fr-FR" dirty="0"/>
              <a:t>Indication : il est nécessaire de se positionner sur le tableau pour effectuer cette opération</a:t>
            </a:r>
          </a:p>
        </p:txBody>
      </p:sp>
    </p:spTree>
    <p:extLst>
      <p:ext uri="{BB962C8B-B14F-4D97-AF65-F5344CB8AC3E}">
        <p14:creationId xmlns:p14="http://schemas.microsoft.com/office/powerpoint/2010/main" val="1675888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65F1D-5D3A-4A07-9090-6E3A3C55F3EC}"/>
              </a:ext>
            </a:extLst>
          </p:cNvPr>
          <p:cNvSpPr>
            <a:spLocks noGrp="1"/>
          </p:cNvSpPr>
          <p:nvPr>
            <p:ph type="title"/>
          </p:nvPr>
        </p:nvSpPr>
        <p:spPr/>
        <p:txBody>
          <a:bodyPr/>
          <a:lstStyle/>
          <a:p>
            <a:r>
              <a:rPr lang="fr-FR" dirty="0"/>
              <a:t>Fonctions élémentaires – Tris des données</a:t>
            </a:r>
          </a:p>
        </p:txBody>
      </p:sp>
      <p:sp>
        <p:nvSpPr>
          <p:cNvPr id="3" name="Espace réservé du contenu 2">
            <a:extLst>
              <a:ext uri="{FF2B5EF4-FFF2-40B4-BE49-F238E27FC236}">
                <a16:creationId xmlns:a16="http://schemas.microsoft.com/office/drawing/2014/main" id="{80FB70E0-CB69-403C-AFCC-097CD1F7D146}"/>
              </a:ext>
            </a:extLst>
          </p:cNvPr>
          <p:cNvSpPr>
            <a:spLocks noGrp="1"/>
          </p:cNvSpPr>
          <p:nvPr>
            <p:ph idx="1"/>
          </p:nvPr>
        </p:nvSpPr>
        <p:spPr/>
        <p:txBody>
          <a:bodyPr/>
          <a:lstStyle/>
          <a:p>
            <a:r>
              <a:rPr lang="fr-FR" dirty="0"/>
              <a:t>Le tri s’applique sur l’ensemble de la ligne.</a:t>
            </a:r>
          </a:p>
          <a:p>
            <a:r>
              <a:rPr lang="fr-FR" dirty="0"/>
              <a:t>Chaque ligne constitue un enregistrement. Une ligne ne peut donc pas être « cassée ».</a:t>
            </a:r>
          </a:p>
          <a:p>
            <a:pPr lvl="1"/>
            <a:r>
              <a:rPr lang="fr-FR" dirty="0"/>
              <a:t>Par conséquent, chaque tri à un niveau de priorité et le tri prioritaire s’effectue avant les autres, figeant l’ordre de certaines lignes. Les autres tris s’effectuent donc à condition de respecter les tris précédents.</a:t>
            </a:r>
          </a:p>
        </p:txBody>
      </p:sp>
    </p:spTree>
    <p:extLst>
      <p:ext uri="{BB962C8B-B14F-4D97-AF65-F5344CB8AC3E}">
        <p14:creationId xmlns:p14="http://schemas.microsoft.com/office/powerpoint/2010/main" val="1232637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DD90E-3EBC-426A-BFA9-C715F1BDC1D8}"/>
              </a:ext>
            </a:extLst>
          </p:cNvPr>
          <p:cNvSpPr>
            <a:spLocks noGrp="1"/>
          </p:cNvSpPr>
          <p:nvPr>
            <p:ph type="title"/>
          </p:nvPr>
        </p:nvSpPr>
        <p:spPr/>
        <p:txBody>
          <a:bodyPr>
            <a:normAutofit fontScale="90000"/>
          </a:bodyPr>
          <a:lstStyle/>
          <a:p>
            <a:r>
              <a:rPr lang="fr-FR" dirty="0"/>
              <a:t>Fonctions élémentaires – Filtre sur les données</a:t>
            </a:r>
          </a:p>
        </p:txBody>
      </p:sp>
      <p:sp>
        <p:nvSpPr>
          <p:cNvPr id="3" name="Espace réservé du contenu 2">
            <a:extLst>
              <a:ext uri="{FF2B5EF4-FFF2-40B4-BE49-F238E27FC236}">
                <a16:creationId xmlns:a16="http://schemas.microsoft.com/office/drawing/2014/main" id="{1E2EA14C-0100-4ED7-AFBF-E6FCDC5BC380}"/>
              </a:ext>
            </a:extLst>
          </p:cNvPr>
          <p:cNvSpPr>
            <a:spLocks noGrp="1"/>
          </p:cNvSpPr>
          <p:nvPr>
            <p:ph idx="1"/>
          </p:nvPr>
        </p:nvSpPr>
        <p:spPr/>
        <p:txBody>
          <a:bodyPr/>
          <a:lstStyle/>
          <a:p>
            <a:r>
              <a:rPr lang="fr-FR" dirty="0"/>
              <a:t>Excel dispose d’une fonction de filtrage qui s’active très simplement</a:t>
            </a:r>
          </a:p>
          <a:p>
            <a:r>
              <a:rPr lang="fr-FR" dirty="0"/>
              <a:t>Comme pour les tris, il suffit de sélectionner une cellule du tableau puis de cliquer sur « Filtrer »</a:t>
            </a:r>
          </a:p>
        </p:txBody>
      </p:sp>
      <p:pic>
        <p:nvPicPr>
          <p:cNvPr id="4" name="Image 3">
            <a:extLst>
              <a:ext uri="{FF2B5EF4-FFF2-40B4-BE49-F238E27FC236}">
                <a16:creationId xmlns:a16="http://schemas.microsoft.com/office/drawing/2014/main" id="{EFD6BD12-4234-4AA2-82C5-085EF7AC865F}"/>
              </a:ext>
            </a:extLst>
          </p:cNvPr>
          <p:cNvPicPr>
            <a:picLocks noChangeAspect="1"/>
          </p:cNvPicPr>
          <p:nvPr/>
        </p:nvPicPr>
        <p:blipFill>
          <a:blip r:embed="rId2"/>
          <a:stretch>
            <a:fillRect/>
          </a:stretch>
        </p:blipFill>
        <p:spPr>
          <a:xfrm>
            <a:off x="554636" y="3512569"/>
            <a:ext cx="11082728" cy="1246807"/>
          </a:xfrm>
          <a:prstGeom prst="rect">
            <a:avLst/>
          </a:prstGeom>
        </p:spPr>
      </p:pic>
      <p:sp>
        <p:nvSpPr>
          <p:cNvPr id="5" name="Rectangle : coins arrondis 4">
            <a:extLst>
              <a:ext uri="{FF2B5EF4-FFF2-40B4-BE49-F238E27FC236}">
                <a16:creationId xmlns:a16="http://schemas.microsoft.com/office/drawing/2014/main" id="{6D93D942-0CA3-4BDA-965C-FDA75FB82E2E}"/>
              </a:ext>
            </a:extLst>
          </p:cNvPr>
          <p:cNvSpPr/>
          <p:nvPr/>
        </p:nvSpPr>
        <p:spPr>
          <a:xfrm>
            <a:off x="4473381" y="3911840"/>
            <a:ext cx="574465" cy="90591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D53C108B-5039-425B-98A3-076CAE71EF91}"/>
              </a:ext>
            </a:extLst>
          </p:cNvPr>
          <p:cNvPicPr>
            <a:picLocks noChangeAspect="1"/>
          </p:cNvPicPr>
          <p:nvPr/>
        </p:nvPicPr>
        <p:blipFill rotWithShape="1">
          <a:blip r:embed="rId3">
            <a:extLst>
              <a:ext uri="{28A0092B-C50C-407E-A947-70E740481C1C}">
                <a14:useLocalDpi xmlns:a14="http://schemas.microsoft.com/office/drawing/2010/main" val="0"/>
              </a:ext>
            </a:extLst>
          </a:blip>
          <a:srcRect t="34080" r="61271" b="39261"/>
          <a:stretch/>
        </p:blipFill>
        <p:spPr>
          <a:xfrm>
            <a:off x="5813655" y="4946302"/>
            <a:ext cx="4721902" cy="1713181"/>
          </a:xfrm>
          <a:prstGeom prst="rect">
            <a:avLst/>
          </a:prstGeom>
        </p:spPr>
      </p:pic>
      <p:cxnSp>
        <p:nvCxnSpPr>
          <p:cNvPr id="8" name="Connecteur droit avec flèche 7">
            <a:extLst>
              <a:ext uri="{FF2B5EF4-FFF2-40B4-BE49-F238E27FC236}">
                <a16:creationId xmlns:a16="http://schemas.microsoft.com/office/drawing/2014/main" id="{34ED6946-AB88-44FB-8AF0-6E8119E3FF20}"/>
              </a:ext>
            </a:extLst>
          </p:cNvPr>
          <p:cNvCxnSpPr>
            <a:cxnSpLocks/>
            <a:stCxn id="5" idx="2"/>
            <a:endCxn id="7" idx="1"/>
          </p:cNvCxnSpPr>
          <p:nvPr/>
        </p:nvCxnSpPr>
        <p:spPr>
          <a:xfrm>
            <a:off x="4760614" y="4817753"/>
            <a:ext cx="1053041" cy="9851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70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90A13-0FBB-406F-B87A-75CBD0281116}"/>
              </a:ext>
            </a:extLst>
          </p:cNvPr>
          <p:cNvSpPr>
            <a:spLocks noGrp="1"/>
          </p:cNvSpPr>
          <p:nvPr>
            <p:ph type="title"/>
          </p:nvPr>
        </p:nvSpPr>
        <p:spPr/>
        <p:txBody>
          <a:bodyPr>
            <a:normAutofit fontScale="90000"/>
          </a:bodyPr>
          <a:lstStyle/>
          <a:p>
            <a:r>
              <a:rPr lang="fr-FR" dirty="0"/>
              <a:t>Fonctions élémentaires – Filtre sur les données</a:t>
            </a:r>
          </a:p>
        </p:txBody>
      </p:sp>
      <p:sp>
        <p:nvSpPr>
          <p:cNvPr id="3" name="Espace réservé du contenu 2">
            <a:extLst>
              <a:ext uri="{FF2B5EF4-FFF2-40B4-BE49-F238E27FC236}">
                <a16:creationId xmlns:a16="http://schemas.microsoft.com/office/drawing/2014/main" id="{200D7518-AB34-4C23-BEB7-DB7D53E23F02}"/>
              </a:ext>
            </a:extLst>
          </p:cNvPr>
          <p:cNvSpPr>
            <a:spLocks noGrp="1"/>
          </p:cNvSpPr>
          <p:nvPr>
            <p:ph idx="1"/>
          </p:nvPr>
        </p:nvSpPr>
        <p:spPr/>
        <p:txBody>
          <a:bodyPr/>
          <a:lstStyle/>
          <a:p>
            <a:r>
              <a:rPr lang="fr-FR" dirty="0"/>
              <a:t>Exercice :</a:t>
            </a:r>
          </a:p>
          <a:p>
            <a:pPr lvl="1"/>
            <a:r>
              <a:rPr lang="fr-FR" dirty="0"/>
              <a:t>Réaliser un filtre</a:t>
            </a:r>
          </a:p>
          <a:p>
            <a:pPr lvl="1"/>
            <a:r>
              <a:rPr lang="fr-FR" dirty="0"/>
              <a:t>Redimensionner automatiquement les colonnes en sélectionnant plusieurs colonnes et en cliquant sur le bord d’une des colonnes sélectionnées</a:t>
            </a:r>
          </a:p>
        </p:txBody>
      </p:sp>
      <p:pic>
        <p:nvPicPr>
          <p:cNvPr id="5" name="Image 4">
            <a:extLst>
              <a:ext uri="{FF2B5EF4-FFF2-40B4-BE49-F238E27FC236}">
                <a16:creationId xmlns:a16="http://schemas.microsoft.com/office/drawing/2014/main" id="{8460A9C9-8D38-441A-BDDD-59286EF4E97A}"/>
              </a:ext>
            </a:extLst>
          </p:cNvPr>
          <p:cNvPicPr>
            <a:picLocks noChangeAspect="1"/>
          </p:cNvPicPr>
          <p:nvPr/>
        </p:nvPicPr>
        <p:blipFill rotWithShape="1">
          <a:blip r:embed="rId2">
            <a:extLst>
              <a:ext uri="{28A0092B-C50C-407E-A947-70E740481C1C}">
                <a14:useLocalDpi xmlns:a14="http://schemas.microsoft.com/office/drawing/2010/main" val="0"/>
              </a:ext>
            </a:extLst>
          </a:blip>
          <a:srcRect r="62861" b="37615"/>
          <a:stretch/>
        </p:blipFill>
        <p:spPr>
          <a:xfrm>
            <a:off x="1447946" y="3462395"/>
            <a:ext cx="3605801" cy="3192522"/>
          </a:xfrm>
          <a:prstGeom prst="rect">
            <a:avLst/>
          </a:prstGeom>
        </p:spPr>
      </p:pic>
      <p:pic>
        <p:nvPicPr>
          <p:cNvPr id="7" name="Image 6">
            <a:extLst>
              <a:ext uri="{FF2B5EF4-FFF2-40B4-BE49-F238E27FC236}">
                <a16:creationId xmlns:a16="http://schemas.microsoft.com/office/drawing/2014/main" id="{BEC82C6A-8427-4312-BEF8-F6E40F960AD3}"/>
              </a:ext>
            </a:extLst>
          </p:cNvPr>
          <p:cNvPicPr>
            <a:picLocks noChangeAspect="1"/>
          </p:cNvPicPr>
          <p:nvPr/>
        </p:nvPicPr>
        <p:blipFill rotWithShape="1">
          <a:blip r:embed="rId3">
            <a:extLst>
              <a:ext uri="{28A0092B-C50C-407E-A947-70E740481C1C}">
                <a14:useLocalDpi xmlns:a14="http://schemas.microsoft.com/office/drawing/2010/main" val="0"/>
              </a:ext>
            </a:extLst>
          </a:blip>
          <a:srcRect r="60783" b="37185"/>
          <a:stretch/>
        </p:blipFill>
        <p:spPr>
          <a:xfrm>
            <a:off x="6937340" y="3462395"/>
            <a:ext cx="3605801" cy="3044184"/>
          </a:xfrm>
          <a:prstGeom prst="rect">
            <a:avLst/>
          </a:prstGeom>
        </p:spPr>
      </p:pic>
      <p:sp>
        <p:nvSpPr>
          <p:cNvPr id="8" name="Flèche : droite 7">
            <a:extLst>
              <a:ext uri="{FF2B5EF4-FFF2-40B4-BE49-F238E27FC236}">
                <a16:creationId xmlns:a16="http://schemas.microsoft.com/office/drawing/2014/main" id="{B2846E4D-7A83-4E76-AB28-BA1737444D8E}"/>
              </a:ext>
            </a:extLst>
          </p:cNvPr>
          <p:cNvSpPr/>
          <p:nvPr/>
        </p:nvSpPr>
        <p:spPr>
          <a:xfrm>
            <a:off x="5472910" y="48163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0644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C41A6-8446-4B4B-B731-BC02242F1588}"/>
              </a:ext>
            </a:extLst>
          </p:cNvPr>
          <p:cNvSpPr>
            <a:spLocks noGrp="1"/>
          </p:cNvSpPr>
          <p:nvPr>
            <p:ph type="title"/>
          </p:nvPr>
        </p:nvSpPr>
        <p:spPr/>
        <p:txBody>
          <a:bodyPr>
            <a:normAutofit fontScale="90000"/>
          </a:bodyPr>
          <a:lstStyle/>
          <a:p>
            <a:r>
              <a:rPr lang="fr-FR" dirty="0"/>
              <a:t>Fonctions élémentaires – Filtre sur les données</a:t>
            </a:r>
          </a:p>
        </p:txBody>
      </p:sp>
      <p:sp>
        <p:nvSpPr>
          <p:cNvPr id="3" name="Espace réservé du contenu 2">
            <a:extLst>
              <a:ext uri="{FF2B5EF4-FFF2-40B4-BE49-F238E27FC236}">
                <a16:creationId xmlns:a16="http://schemas.microsoft.com/office/drawing/2014/main" id="{74801E9D-43BC-440D-9DB1-8392F6DAA6C6}"/>
              </a:ext>
            </a:extLst>
          </p:cNvPr>
          <p:cNvSpPr>
            <a:spLocks noGrp="1"/>
          </p:cNvSpPr>
          <p:nvPr>
            <p:ph idx="1"/>
          </p:nvPr>
        </p:nvSpPr>
        <p:spPr/>
        <p:txBody>
          <a:bodyPr/>
          <a:lstStyle/>
          <a:p>
            <a:r>
              <a:rPr lang="fr-FR" dirty="0"/>
              <a:t>Exercice : utiliser les filtres pour accéder rapidement aux valeurs souhaitées</a:t>
            </a:r>
          </a:p>
        </p:txBody>
      </p:sp>
      <p:pic>
        <p:nvPicPr>
          <p:cNvPr id="6" name="Image 5">
            <a:extLst>
              <a:ext uri="{FF2B5EF4-FFF2-40B4-BE49-F238E27FC236}">
                <a16:creationId xmlns:a16="http://schemas.microsoft.com/office/drawing/2014/main" id="{B3155202-7859-4D9D-ABE2-C091DA54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525" y="2806957"/>
            <a:ext cx="2552381" cy="3800000"/>
          </a:xfrm>
          <a:prstGeom prst="rect">
            <a:avLst/>
          </a:prstGeom>
        </p:spPr>
      </p:pic>
      <p:pic>
        <p:nvPicPr>
          <p:cNvPr id="7" name="Image 6">
            <a:extLst>
              <a:ext uri="{FF2B5EF4-FFF2-40B4-BE49-F238E27FC236}">
                <a16:creationId xmlns:a16="http://schemas.microsoft.com/office/drawing/2014/main" id="{86F13DA8-E713-44B2-9FE7-009B2A0D1206}"/>
              </a:ext>
            </a:extLst>
          </p:cNvPr>
          <p:cNvPicPr>
            <a:picLocks noChangeAspect="1"/>
          </p:cNvPicPr>
          <p:nvPr/>
        </p:nvPicPr>
        <p:blipFill>
          <a:blip r:embed="rId3"/>
          <a:stretch>
            <a:fillRect/>
          </a:stretch>
        </p:blipFill>
        <p:spPr>
          <a:xfrm>
            <a:off x="6572250" y="3735407"/>
            <a:ext cx="4781550" cy="971550"/>
          </a:xfrm>
          <a:prstGeom prst="rect">
            <a:avLst/>
          </a:prstGeom>
        </p:spPr>
      </p:pic>
      <p:sp>
        <p:nvSpPr>
          <p:cNvPr id="8" name="Flèche : droite 7">
            <a:extLst>
              <a:ext uri="{FF2B5EF4-FFF2-40B4-BE49-F238E27FC236}">
                <a16:creationId xmlns:a16="http://schemas.microsoft.com/office/drawing/2014/main" id="{6359DD0B-E9E6-4380-B2EB-81B402D486EB}"/>
              </a:ext>
            </a:extLst>
          </p:cNvPr>
          <p:cNvSpPr/>
          <p:nvPr/>
        </p:nvSpPr>
        <p:spPr>
          <a:xfrm>
            <a:off x="5083874" y="39788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DF8C88A-5B99-414A-9477-EA8108C9FE1A}"/>
              </a:ext>
            </a:extLst>
          </p:cNvPr>
          <p:cNvSpPr/>
          <p:nvPr/>
        </p:nvSpPr>
        <p:spPr>
          <a:xfrm>
            <a:off x="8196549" y="3978866"/>
            <a:ext cx="262268" cy="277033"/>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E9583FC6-B686-4668-8E5B-D937C0024703}"/>
              </a:ext>
            </a:extLst>
          </p:cNvPr>
          <p:cNvCxnSpPr>
            <a:cxnSpLocks/>
          </p:cNvCxnSpPr>
          <p:nvPr/>
        </p:nvCxnSpPr>
        <p:spPr>
          <a:xfrm flipH="1" flipV="1">
            <a:off x="5083874" y="3305060"/>
            <a:ext cx="3112676" cy="80423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846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9F011-39B4-4CFF-86FB-FD6807434B7F}"/>
              </a:ext>
            </a:extLst>
          </p:cNvPr>
          <p:cNvSpPr>
            <a:spLocks noGrp="1"/>
          </p:cNvSpPr>
          <p:nvPr>
            <p:ph type="title"/>
          </p:nvPr>
        </p:nvSpPr>
        <p:spPr/>
        <p:txBody>
          <a:bodyPr>
            <a:normAutofit fontScale="90000"/>
          </a:bodyPr>
          <a:lstStyle/>
          <a:p>
            <a:r>
              <a:rPr lang="fr-FR" dirty="0"/>
              <a:t>Fonctions élémentaires – Validation des données</a:t>
            </a:r>
          </a:p>
        </p:txBody>
      </p:sp>
      <p:sp>
        <p:nvSpPr>
          <p:cNvPr id="3" name="Espace réservé du contenu 2">
            <a:extLst>
              <a:ext uri="{FF2B5EF4-FFF2-40B4-BE49-F238E27FC236}">
                <a16:creationId xmlns:a16="http://schemas.microsoft.com/office/drawing/2014/main" id="{22E455D4-5A1D-42A6-98D0-994D70B0C569}"/>
              </a:ext>
            </a:extLst>
          </p:cNvPr>
          <p:cNvSpPr>
            <a:spLocks noGrp="1"/>
          </p:cNvSpPr>
          <p:nvPr>
            <p:ph idx="1"/>
          </p:nvPr>
        </p:nvSpPr>
        <p:spPr/>
        <p:txBody>
          <a:bodyPr/>
          <a:lstStyle/>
          <a:p>
            <a:r>
              <a:rPr lang="fr-FR" dirty="0"/>
              <a:t>La validation des données permet de contraindre la saisie par des règles que l’on spécifie</a:t>
            </a:r>
          </a:p>
        </p:txBody>
      </p:sp>
      <p:pic>
        <p:nvPicPr>
          <p:cNvPr id="5" name="Image 4">
            <a:extLst>
              <a:ext uri="{FF2B5EF4-FFF2-40B4-BE49-F238E27FC236}">
                <a16:creationId xmlns:a16="http://schemas.microsoft.com/office/drawing/2014/main" id="{17A674D6-9D86-44CD-AB8E-331B141D09F7}"/>
              </a:ext>
            </a:extLst>
          </p:cNvPr>
          <p:cNvPicPr>
            <a:picLocks noChangeAspect="1"/>
          </p:cNvPicPr>
          <p:nvPr/>
        </p:nvPicPr>
        <p:blipFill rotWithShape="1">
          <a:blip r:embed="rId2">
            <a:extLst>
              <a:ext uri="{28A0092B-C50C-407E-A947-70E740481C1C}">
                <a14:useLocalDpi xmlns:a14="http://schemas.microsoft.com/office/drawing/2010/main" val="0"/>
              </a:ext>
            </a:extLst>
          </a:blip>
          <a:srcRect r="9187" b="79359"/>
          <a:stretch/>
        </p:blipFill>
        <p:spPr>
          <a:xfrm>
            <a:off x="760164" y="2881982"/>
            <a:ext cx="11071952" cy="1326461"/>
          </a:xfrm>
          <a:prstGeom prst="rect">
            <a:avLst/>
          </a:prstGeom>
        </p:spPr>
      </p:pic>
      <p:sp>
        <p:nvSpPr>
          <p:cNvPr id="6" name="Rectangle : coins arrondis 5">
            <a:extLst>
              <a:ext uri="{FF2B5EF4-FFF2-40B4-BE49-F238E27FC236}">
                <a16:creationId xmlns:a16="http://schemas.microsoft.com/office/drawing/2014/main" id="{B2C5E88D-8121-4918-B505-F97019803FD0}"/>
              </a:ext>
            </a:extLst>
          </p:cNvPr>
          <p:cNvSpPr/>
          <p:nvPr/>
        </p:nvSpPr>
        <p:spPr>
          <a:xfrm>
            <a:off x="6875058" y="3755487"/>
            <a:ext cx="1453694" cy="33177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84048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BA766-B73C-4587-BEF1-278BFD54BDB5}"/>
              </a:ext>
            </a:extLst>
          </p:cNvPr>
          <p:cNvSpPr>
            <a:spLocks noGrp="1"/>
          </p:cNvSpPr>
          <p:nvPr>
            <p:ph type="title"/>
          </p:nvPr>
        </p:nvSpPr>
        <p:spPr/>
        <p:txBody>
          <a:bodyPr>
            <a:normAutofit fontScale="90000"/>
          </a:bodyPr>
          <a:lstStyle/>
          <a:p>
            <a:r>
              <a:rPr lang="fr-FR" dirty="0"/>
              <a:t>Fonctions élémentaires – Validation des données</a:t>
            </a:r>
          </a:p>
        </p:txBody>
      </p:sp>
      <p:sp>
        <p:nvSpPr>
          <p:cNvPr id="3" name="Espace réservé du contenu 2">
            <a:extLst>
              <a:ext uri="{FF2B5EF4-FFF2-40B4-BE49-F238E27FC236}">
                <a16:creationId xmlns:a16="http://schemas.microsoft.com/office/drawing/2014/main" id="{CAE4658E-0C51-497E-A0D3-039E5450F788}"/>
              </a:ext>
            </a:extLst>
          </p:cNvPr>
          <p:cNvSpPr>
            <a:spLocks noGrp="1"/>
          </p:cNvSpPr>
          <p:nvPr>
            <p:ph idx="1"/>
          </p:nvPr>
        </p:nvSpPr>
        <p:spPr/>
        <p:txBody>
          <a:bodyPr/>
          <a:lstStyle/>
          <a:p>
            <a:r>
              <a:rPr lang="fr-FR" dirty="0"/>
              <a:t>Par défaut, toutes les saisies sont autorisées</a:t>
            </a:r>
          </a:p>
        </p:txBody>
      </p:sp>
      <p:pic>
        <p:nvPicPr>
          <p:cNvPr id="7" name="Image 6">
            <a:extLst>
              <a:ext uri="{FF2B5EF4-FFF2-40B4-BE49-F238E27FC236}">
                <a16:creationId xmlns:a16="http://schemas.microsoft.com/office/drawing/2014/main" id="{CC939DA7-BA8F-498F-9369-9A644DD51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824" y="2592230"/>
            <a:ext cx="3885714" cy="3104762"/>
          </a:xfrm>
          <a:prstGeom prst="rect">
            <a:avLst/>
          </a:prstGeom>
        </p:spPr>
      </p:pic>
      <p:pic>
        <p:nvPicPr>
          <p:cNvPr id="9" name="Image 8">
            <a:extLst>
              <a:ext uri="{FF2B5EF4-FFF2-40B4-BE49-F238E27FC236}">
                <a16:creationId xmlns:a16="http://schemas.microsoft.com/office/drawing/2014/main" id="{EE37F2AB-4DA1-48E9-83D1-EEBA84FAA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06" y="2592230"/>
            <a:ext cx="3885714" cy="3104762"/>
          </a:xfrm>
          <a:prstGeom prst="rect">
            <a:avLst/>
          </a:prstGeom>
        </p:spPr>
      </p:pic>
      <p:sp>
        <p:nvSpPr>
          <p:cNvPr id="10" name="Rectangle : coins arrondis 9">
            <a:extLst>
              <a:ext uri="{FF2B5EF4-FFF2-40B4-BE49-F238E27FC236}">
                <a16:creationId xmlns:a16="http://schemas.microsoft.com/office/drawing/2014/main" id="{8C138CE0-D5AB-4A64-9342-38F8B14A93A7}"/>
              </a:ext>
            </a:extLst>
          </p:cNvPr>
          <p:cNvSpPr/>
          <p:nvPr/>
        </p:nvSpPr>
        <p:spPr>
          <a:xfrm>
            <a:off x="1487811" y="2887272"/>
            <a:ext cx="550310" cy="3516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a:extLst>
              <a:ext uri="{FF2B5EF4-FFF2-40B4-BE49-F238E27FC236}">
                <a16:creationId xmlns:a16="http://schemas.microsoft.com/office/drawing/2014/main" id="{3ED9B002-94F8-4AB4-A517-23F2A0BC4DF7}"/>
              </a:ext>
            </a:extLst>
          </p:cNvPr>
          <p:cNvCxnSpPr>
            <a:cxnSpLocks/>
          </p:cNvCxnSpPr>
          <p:nvPr/>
        </p:nvCxnSpPr>
        <p:spPr>
          <a:xfrm>
            <a:off x="1773716" y="3238960"/>
            <a:ext cx="110168" cy="1900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73C34F21-5C73-4691-B6AD-C05C4CAD02D3}"/>
              </a:ext>
            </a:extLst>
          </p:cNvPr>
          <p:cNvSpPr/>
          <p:nvPr/>
        </p:nvSpPr>
        <p:spPr>
          <a:xfrm>
            <a:off x="8825208" y="2887272"/>
            <a:ext cx="1001838" cy="35168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ACD7C404-1370-4453-BDE2-0036866EC948}"/>
              </a:ext>
            </a:extLst>
          </p:cNvPr>
          <p:cNvSpPr txBox="1"/>
          <p:nvPr/>
        </p:nvSpPr>
        <p:spPr>
          <a:xfrm>
            <a:off x="2038121" y="5818413"/>
            <a:ext cx="2119737" cy="369332"/>
          </a:xfrm>
          <a:prstGeom prst="rect">
            <a:avLst/>
          </a:prstGeom>
          <a:noFill/>
        </p:spPr>
        <p:txBody>
          <a:bodyPr wrap="square" rtlCol="0">
            <a:spAutoFit/>
          </a:bodyPr>
          <a:lstStyle/>
          <a:p>
            <a:pPr algn="ctr"/>
            <a:r>
              <a:rPr lang="fr-FR" dirty="0">
                <a:solidFill>
                  <a:srgbClr val="002060"/>
                </a:solidFill>
              </a:rPr>
              <a:t>Définition des règles</a:t>
            </a:r>
          </a:p>
        </p:txBody>
      </p:sp>
      <p:sp>
        <p:nvSpPr>
          <p:cNvPr id="16" name="ZoneTexte 15">
            <a:extLst>
              <a:ext uri="{FF2B5EF4-FFF2-40B4-BE49-F238E27FC236}">
                <a16:creationId xmlns:a16="http://schemas.microsoft.com/office/drawing/2014/main" id="{6BC7E849-32B8-4A2B-8CC1-5164E81C3F3F}"/>
              </a:ext>
            </a:extLst>
          </p:cNvPr>
          <p:cNvSpPr txBox="1"/>
          <p:nvPr/>
        </p:nvSpPr>
        <p:spPr>
          <a:xfrm>
            <a:off x="7414782" y="5853797"/>
            <a:ext cx="3371161" cy="646331"/>
          </a:xfrm>
          <a:prstGeom prst="rect">
            <a:avLst/>
          </a:prstGeom>
          <a:noFill/>
        </p:spPr>
        <p:txBody>
          <a:bodyPr wrap="square" rtlCol="0">
            <a:spAutoFit/>
          </a:bodyPr>
          <a:lstStyle/>
          <a:p>
            <a:pPr algn="ctr"/>
            <a:r>
              <a:rPr lang="fr-FR" dirty="0">
                <a:solidFill>
                  <a:srgbClr val="002060"/>
                </a:solidFill>
              </a:rPr>
              <a:t>Définition du message d’erreur en cas de données invalides</a:t>
            </a:r>
          </a:p>
        </p:txBody>
      </p:sp>
    </p:spTree>
    <p:extLst>
      <p:ext uri="{BB962C8B-B14F-4D97-AF65-F5344CB8AC3E}">
        <p14:creationId xmlns:p14="http://schemas.microsoft.com/office/powerpoint/2010/main" val="166947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355EF-AF3A-45FA-B63D-41C463FB31A9}"/>
              </a:ext>
            </a:extLst>
          </p:cNvPr>
          <p:cNvSpPr>
            <a:spLocks noGrp="1"/>
          </p:cNvSpPr>
          <p:nvPr>
            <p:ph type="title"/>
          </p:nvPr>
        </p:nvSpPr>
        <p:spPr>
          <a:xfrm>
            <a:off x="838200" y="896604"/>
            <a:ext cx="10515600" cy="477708"/>
          </a:xfrm>
        </p:spPr>
        <p:txBody>
          <a:bodyPr>
            <a:normAutofit fontScale="90000"/>
          </a:bodyPr>
          <a:lstStyle/>
          <a:p>
            <a:r>
              <a:rPr lang="fr-FR" dirty="0"/>
              <a:t>Présentation de l’interface – Accès rapide</a:t>
            </a:r>
          </a:p>
        </p:txBody>
      </p:sp>
      <p:pic>
        <p:nvPicPr>
          <p:cNvPr id="5" name="Espace réservé du contenu 4">
            <a:extLst>
              <a:ext uri="{FF2B5EF4-FFF2-40B4-BE49-F238E27FC236}">
                <a16:creationId xmlns:a16="http://schemas.microsoft.com/office/drawing/2014/main" id="{74055A65-8AEC-45E9-8F67-6916EA41BFC2}"/>
              </a:ext>
            </a:extLst>
          </p:cNvPr>
          <p:cNvPicPr>
            <a:picLocks noGrp="1" noChangeAspect="1"/>
          </p:cNvPicPr>
          <p:nvPr>
            <p:ph idx="1"/>
          </p:nvPr>
        </p:nvPicPr>
        <p:blipFill>
          <a:blip r:embed="rId2"/>
          <a:srcRect b="23994"/>
          <a:stretch>
            <a:fillRect/>
          </a:stretch>
        </p:blipFill>
        <p:spPr>
          <a:xfrm>
            <a:off x="2469885" y="1825625"/>
            <a:ext cx="7252230" cy="3307287"/>
          </a:xfrm>
          <a:prstGeom prst="rect">
            <a:avLst/>
          </a:prstGeom>
        </p:spPr>
      </p:pic>
      <p:sp>
        <p:nvSpPr>
          <p:cNvPr id="6" name="ZoneTexte 5">
            <a:extLst>
              <a:ext uri="{FF2B5EF4-FFF2-40B4-BE49-F238E27FC236}">
                <a16:creationId xmlns:a16="http://schemas.microsoft.com/office/drawing/2014/main" id="{1A3E9FE1-8A0C-4C58-9618-D11B8516ED49}"/>
              </a:ext>
            </a:extLst>
          </p:cNvPr>
          <p:cNvSpPr txBox="1"/>
          <p:nvPr/>
        </p:nvSpPr>
        <p:spPr>
          <a:xfrm>
            <a:off x="1112038" y="1355757"/>
            <a:ext cx="6186181" cy="369332"/>
          </a:xfrm>
          <a:prstGeom prst="rect">
            <a:avLst/>
          </a:prstGeom>
          <a:noFill/>
        </p:spPr>
        <p:txBody>
          <a:bodyPr wrap="none" rtlCol="0">
            <a:spAutoFit/>
          </a:bodyPr>
          <a:lstStyle/>
          <a:p>
            <a:pPr algn="ctr"/>
            <a:r>
              <a:rPr lang="fr-FR" dirty="0">
                <a:solidFill>
                  <a:srgbClr val="002060"/>
                </a:solidFill>
              </a:rPr>
              <a:t>1) Pour personnaliser l’accès rapide, cliquer le bouton à sa droite</a:t>
            </a:r>
          </a:p>
        </p:txBody>
      </p:sp>
      <p:cxnSp>
        <p:nvCxnSpPr>
          <p:cNvPr id="7" name="Connecteur droit avec flèche 6">
            <a:extLst>
              <a:ext uri="{FF2B5EF4-FFF2-40B4-BE49-F238E27FC236}">
                <a16:creationId xmlns:a16="http://schemas.microsoft.com/office/drawing/2014/main" id="{4FB6E3EE-1B50-48DB-9AB0-960031620502}"/>
              </a:ext>
            </a:extLst>
          </p:cNvPr>
          <p:cNvCxnSpPr>
            <a:cxnSpLocks/>
          </p:cNvCxnSpPr>
          <p:nvPr/>
        </p:nvCxnSpPr>
        <p:spPr>
          <a:xfrm>
            <a:off x="3566160" y="1674820"/>
            <a:ext cx="56022" cy="21694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29864AA-24D1-4E20-ABC0-3B3A0002605F}"/>
              </a:ext>
            </a:extLst>
          </p:cNvPr>
          <p:cNvSpPr txBox="1"/>
          <p:nvPr/>
        </p:nvSpPr>
        <p:spPr>
          <a:xfrm>
            <a:off x="1307755" y="5412393"/>
            <a:ext cx="7186263" cy="369332"/>
          </a:xfrm>
          <a:prstGeom prst="rect">
            <a:avLst/>
          </a:prstGeom>
          <a:noFill/>
        </p:spPr>
        <p:txBody>
          <a:bodyPr wrap="none" rtlCol="0">
            <a:spAutoFit/>
          </a:bodyPr>
          <a:lstStyle/>
          <a:p>
            <a:pPr algn="ctr"/>
            <a:r>
              <a:rPr lang="fr-FR" dirty="0">
                <a:solidFill>
                  <a:srgbClr val="002060"/>
                </a:solidFill>
              </a:rPr>
              <a:t>2) Parmi les éléments, ceux cochés apparaissent sur la barre d’accès rapide</a:t>
            </a:r>
          </a:p>
        </p:txBody>
      </p:sp>
      <p:sp>
        <p:nvSpPr>
          <p:cNvPr id="10" name="ZoneTexte 9">
            <a:extLst>
              <a:ext uri="{FF2B5EF4-FFF2-40B4-BE49-F238E27FC236}">
                <a16:creationId xmlns:a16="http://schemas.microsoft.com/office/drawing/2014/main" id="{B56D0FF5-45A1-465A-AC27-B536F61EDEDC}"/>
              </a:ext>
            </a:extLst>
          </p:cNvPr>
          <p:cNvSpPr txBox="1"/>
          <p:nvPr/>
        </p:nvSpPr>
        <p:spPr>
          <a:xfrm>
            <a:off x="1307755" y="5792921"/>
            <a:ext cx="9389045" cy="369332"/>
          </a:xfrm>
          <a:prstGeom prst="rect">
            <a:avLst/>
          </a:prstGeom>
          <a:noFill/>
        </p:spPr>
        <p:txBody>
          <a:bodyPr wrap="none" rtlCol="0">
            <a:spAutoFit/>
          </a:bodyPr>
          <a:lstStyle/>
          <a:p>
            <a:pPr algn="ctr"/>
            <a:r>
              <a:rPr lang="fr-FR" dirty="0">
                <a:solidFill>
                  <a:srgbClr val="002060"/>
                </a:solidFill>
              </a:rPr>
              <a:t>3) Il suffit de cliquer sur un champ du menu déroulant pour l’ajouter ou le retirer de l’accès rapide </a:t>
            </a:r>
          </a:p>
        </p:txBody>
      </p:sp>
    </p:spTree>
    <p:extLst>
      <p:ext uri="{BB962C8B-B14F-4D97-AF65-F5344CB8AC3E}">
        <p14:creationId xmlns:p14="http://schemas.microsoft.com/office/powerpoint/2010/main" val="3563987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E12FD-7EF6-4DE4-93BF-C39A440F8E48}"/>
              </a:ext>
            </a:extLst>
          </p:cNvPr>
          <p:cNvSpPr>
            <a:spLocks noGrp="1"/>
          </p:cNvSpPr>
          <p:nvPr>
            <p:ph type="title"/>
          </p:nvPr>
        </p:nvSpPr>
        <p:spPr/>
        <p:txBody>
          <a:bodyPr>
            <a:normAutofit fontScale="90000"/>
          </a:bodyPr>
          <a:lstStyle/>
          <a:p>
            <a:r>
              <a:rPr lang="fr-FR" dirty="0"/>
              <a:t>Fonctions élémentaires – Validation des données</a:t>
            </a:r>
          </a:p>
        </p:txBody>
      </p:sp>
      <p:sp>
        <p:nvSpPr>
          <p:cNvPr id="3" name="Espace réservé du contenu 2">
            <a:extLst>
              <a:ext uri="{FF2B5EF4-FFF2-40B4-BE49-F238E27FC236}">
                <a16:creationId xmlns:a16="http://schemas.microsoft.com/office/drawing/2014/main" id="{CE9183A2-6CAC-4678-BCA6-04CF167CA3A4}"/>
              </a:ext>
            </a:extLst>
          </p:cNvPr>
          <p:cNvSpPr>
            <a:spLocks noGrp="1"/>
          </p:cNvSpPr>
          <p:nvPr>
            <p:ph idx="1"/>
          </p:nvPr>
        </p:nvSpPr>
        <p:spPr/>
        <p:txBody>
          <a:bodyPr/>
          <a:lstStyle/>
          <a:p>
            <a:r>
              <a:rPr lang="fr-FR" dirty="0"/>
              <a:t>Exercice : Ne permette que les nombres entiers entre 0 et 10 dans le tableau</a:t>
            </a:r>
          </a:p>
          <a:p>
            <a:pPr lvl="1"/>
            <a:endParaRPr lang="fr-FR" dirty="0"/>
          </a:p>
        </p:txBody>
      </p:sp>
      <p:pic>
        <p:nvPicPr>
          <p:cNvPr id="5" name="Image 4">
            <a:extLst>
              <a:ext uri="{FF2B5EF4-FFF2-40B4-BE49-F238E27FC236}">
                <a16:creationId xmlns:a16="http://schemas.microsoft.com/office/drawing/2014/main" id="{38352B21-24A8-4EF4-8217-A4732D0F95B4}"/>
              </a:ext>
            </a:extLst>
          </p:cNvPr>
          <p:cNvPicPr>
            <a:picLocks noChangeAspect="1"/>
          </p:cNvPicPr>
          <p:nvPr/>
        </p:nvPicPr>
        <p:blipFill>
          <a:blip r:embed="rId2"/>
          <a:stretch>
            <a:fillRect/>
          </a:stretch>
        </p:blipFill>
        <p:spPr>
          <a:xfrm>
            <a:off x="1985962" y="2789572"/>
            <a:ext cx="8220075" cy="3171825"/>
          </a:xfrm>
          <a:prstGeom prst="rect">
            <a:avLst/>
          </a:prstGeom>
        </p:spPr>
      </p:pic>
    </p:spTree>
    <p:extLst>
      <p:ext uri="{BB962C8B-B14F-4D97-AF65-F5344CB8AC3E}">
        <p14:creationId xmlns:p14="http://schemas.microsoft.com/office/powerpoint/2010/main" val="39779548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09614-8FD3-47A2-922F-A0AF5B388020}"/>
              </a:ext>
            </a:extLst>
          </p:cNvPr>
          <p:cNvSpPr>
            <a:spLocks noGrp="1"/>
          </p:cNvSpPr>
          <p:nvPr>
            <p:ph type="title"/>
          </p:nvPr>
        </p:nvSpPr>
        <p:spPr/>
        <p:txBody>
          <a:bodyPr/>
          <a:lstStyle/>
          <a:p>
            <a:r>
              <a:rPr lang="fr-FR" dirty="0"/>
              <a:t>Mise en page d’un tableau</a:t>
            </a:r>
          </a:p>
        </p:txBody>
      </p:sp>
      <p:sp>
        <p:nvSpPr>
          <p:cNvPr id="3" name="Espace réservé du contenu 2">
            <a:extLst>
              <a:ext uri="{FF2B5EF4-FFF2-40B4-BE49-F238E27FC236}">
                <a16:creationId xmlns:a16="http://schemas.microsoft.com/office/drawing/2014/main" id="{C4484E25-EA8B-4863-B89C-1E0CEE65F59A}"/>
              </a:ext>
            </a:extLst>
          </p:cNvPr>
          <p:cNvSpPr>
            <a:spLocks noGrp="1"/>
          </p:cNvSpPr>
          <p:nvPr>
            <p:ph idx="1"/>
          </p:nvPr>
        </p:nvSpPr>
        <p:spPr/>
        <p:txBody>
          <a:bodyPr/>
          <a:lstStyle/>
          <a:p>
            <a:r>
              <a:rPr lang="fr-FR" dirty="0"/>
              <a:t>Nous avons vu précédemment qu’il est possible de mettre en page un tableau en utilisant des fonctions comme des bordures, des fonds, …</a:t>
            </a:r>
          </a:p>
          <a:p>
            <a:r>
              <a:rPr lang="fr-FR" dirty="0"/>
              <a:t>Excel offre des fonctions assistées pour le faire rapidement</a:t>
            </a:r>
          </a:p>
          <a:p>
            <a:pPr lvl="1"/>
            <a:endParaRPr lang="fr-FR" dirty="0"/>
          </a:p>
        </p:txBody>
      </p:sp>
    </p:spTree>
    <p:extLst>
      <p:ext uri="{BB962C8B-B14F-4D97-AF65-F5344CB8AC3E}">
        <p14:creationId xmlns:p14="http://schemas.microsoft.com/office/powerpoint/2010/main" val="323141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D72C2-2C46-49CB-A1BF-920B80B1619B}"/>
              </a:ext>
            </a:extLst>
          </p:cNvPr>
          <p:cNvSpPr>
            <a:spLocks noGrp="1"/>
          </p:cNvSpPr>
          <p:nvPr>
            <p:ph type="title"/>
          </p:nvPr>
        </p:nvSpPr>
        <p:spPr/>
        <p:txBody>
          <a:bodyPr/>
          <a:lstStyle/>
          <a:p>
            <a:r>
              <a:rPr lang="fr-FR" dirty="0"/>
              <a:t>Mise en page d’un tableau</a:t>
            </a:r>
          </a:p>
        </p:txBody>
      </p:sp>
      <p:sp>
        <p:nvSpPr>
          <p:cNvPr id="3" name="Espace réservé du contenu 2">
            <a:extLst>
              <a:ext uri="{FF2B5EF4-FFF2-40B4-BE49-F238E27FC236}">
                <a16:creationId xmlns:a16="http://schemas.microsoft.com/office/drawing/2014/main" id="{D51F801E-FFF6-4079-91AD-4F2C5CE69DD4}"/>
              </a:ext>
            </a:extLst>
          </p:cNvPr>
          <p:cNvSpPr>
            <a:spLocks noGrp="1"/>
          </p:cNvSpPr>
          <p:nvPr>
            <p:ph idx="1"/>
          </p:nvPr>
        </p:nvSpPr>
        <p:spPr/>
        <p:txBody>
          <a:bodyPr/>
          <a:lstStyle/>
          <a:p>
            <a:r>
              <a:rPr lang="fr-FR" dirty="0"/>
              <a:t>Depuis l’onglet « Accueil » du ruban</a:t>
            </a:r>
          </a:p>
        </p:txBody>
      </p:sp>
      <p:pic>
        <p:nvPicPr>
          <p:cNvPr id="8" name="Image 7">
            <a:extLst>
              <a:ext uri="{FF2B5EF4-FFF2-40B4-BE49-F238E27FC236}">
                <a16:creationId xmlns:a16="http://schemas.microsoft.com/office/drawing/2014/main" id="{78680F22-8523-4D4E-8C6E-1C40C59D4A20}"/>
              </a:ext>
            </a:extLst>
          </p:cNvPr>
          <p:cNvPicPr>
            <a:picLocks noChangeAspect="1"/>
          </p:cNvPicPr>
          <p:nvPr/>
        </p:nvPicPr>
        <p:blipFill rotWithShape="1">
          <a:blip r:embed="rId2">
            <a:extLst>
              <a:ext uri="{28A0092B-C50C-407E-A947-70E740481C1C}">
                <a14:useLocalDpi xmlns:a14="http://schemas.microsoft.com/office/drawing/2010/main" val="0"/>
              </a:ext>
            </a:extLst>
          </a:blip>
          <a:srcRect r="21657" b="78587"/>
          <a:stretch/>
        </p:blipFill>
        <p:spPr>
          <a:xfrm>
            <a:off x="528810" y="2340683"/>
            <a:ext cx="9551624" cy="1376013"/>
          </a:xfrm>
          <a:prstGeom prst="rect">
            <a:avLst/>
          </a:prstGeom>
        </p:spPr>
      </p:pic>
      <p:pic>
        <p:nvPicPr>
          <p:cNvPr id="4" name="Image 3">
            <a:extLst>
              <a:ext uri="{FF2B5EF4-FFF2-40B4-BE49-F238E27FC236}">
                <a16:creationId xmlns:a16="http://schemas.microsoft.com/office/drawing/2014/main" id="{A6189805-5154-4A08-88B8-2D9E789F8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142" y="2145115"/>
            <a:ext cx="3769764" cy="4585050"/>
          </a:xfrm>
          <a:prstGeom prst="rect">
            <a:avLst/>
          </a:prstGeom>
        </p:spPr>
      </p:pic>
      <p:cxnSp>
        <p:nvCxnSpPr>
          <p:cNvPr id="9" name="Connecteur droit avec flèche 8">
            <a:extLst>
              <a:ext uri="{FF2B5EF4-FFF2-40B4-BE49-F238E27FC236}">
                <a16:creationId xmlns:a16="http://schemas.microsoft.com/office/drawing/2014/main" id="{49FF699C-7F8F-44C8-B7BA-7F10F2FF872A}"/>
              </a:ext>
            </a:extLst>
          </p:cNvPr>
          <p:cNvCxnSpPr>
            <a:cxnSpLocks/>
            <a:endCxn id="4" idx="3"/>
          </p:cNvCxnSpPr>
          <p:nvPr/>
        </p:nvCxnSpPr>
        <p:spPr>
          <a:xfrm flipH="1">
            <a:off x="6197906" y="3716696"/>
            <a:ext cx="2285082" cy="72094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726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D72C2-2C46-49CB-A1BF-920B80B1619B}"/>
              </a:ext>
            </a:extLst>
          </p:cNvPr>
          <p:cNvSpPr>
            <a:spLocks noGrp="1"/>
          </p:cNvSpPr>
          <p:nvPr>
            <p:ph type="title"/>
          </p:nvPr>
        </p:nvSpPr>
        <p:spPr/>
        <p:txBody>
          <a:bodyPr/>
          <a:lstStyle/>
          <a:p>
            <a:r>
              <a:rPr lang="fr-FR" dirty="0"/>
              <a:t>Mise en page d’un tableau</a:t>
            </a:r>
          </a:p>
        </p:txBody>
      </p:sp>
      <p:sp>
        <p:nvSpPr>
          <p:cNvPr id="3" name="Espace réservé du contenu 2">
            <a:extLst>
              <a:ext uri="{FF2B5EF4-FFF2-40B4-BE49-F238E27FC236}">
                <a16:creationId xmlns:a16="http://schemas.microsoft.com/office/drawing/2014/main" id="{D51F801E-FFF6-4079-91AD-4F2C5CE69DD4}"/>
              </a:ext>
            </a:extLst>
          </p:cNvPr>
          <p:cNvSpPr>
            <a:spLocks noGrp="1"/>
          </p:cNvSpPr>
          <p:nvPr>
            <p:ph idx="1"/>
          </p:nvPr>
        </p:nvSpPr>
        <p:spPr/>
        <p:txBody>
          <a:bodyPr/>
          <a:lstStyle/>
          <a:p>
            <a:r>
              <a:rPr lang="fr-FR" dirty="0"/>
              <a:t>Exercice : Mettre en forme le tableau</a:t>
            </a:r>
          </a:p>
        </p:txBody>
      </p:sp>
      <p:pic>
        <p:nvPicPr>
          <p:cNvPr id="6" name="Image 5">
            <a:extLst>
              <a:ext uri="{FF2B5EF4-FFF2-40B4-BE49-F238E27FC236}">
                <a16:creationId xmlns:a16="http://schemas.microsoft.com/office/drawing/2014/main" id="{735476EB-905E-AAA7-61CC-A494F1047FB3}"/>
              </a:ext>
            </a:extLst>
          </p:cNvPr>
          <p:cNvPicPr>
            <a:picLocks noChangeAspect="1"/>
          </p:cNvPicPr>
          <p:nvPr/>
        </p:nvPicPr>
        <p:blipFill>
          <a:blip r:embed="rId2"/>
          <a:stretch>
            <a:fillRect/>
          </a:stretch>
        </p:blipFill>
        <p:spPr>
          <a:xfrm>
            <a:off x="258307" y="2733915"/>
            <a:ext cx="11675385" cy="2715206"/>
          </a:xfrm>
          <a:prstGeom prst="rect">
            <a:avLst/>
          </a:prstGeom>
        </p:spPr>
      </p:pic>
    </p:spTree>
    <p:extLst>
      <p:ext uri="{BB962C8B-B14F-4D97-AF65-F5344CB8AC3E}">
        <p14:creationId xmlns:p14="http://schemas.microsoft.com/office/powerpoint/2010/main" val="8108478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7395A-5EE0-4AF8-93E9-A74AAF32FFA4}"/>
              </a:ext>
            </a:extLst>
          </p:cNvPr>
          <p:cNvSpPr>
            <a:spLocks noGrp="1"/>
          </p:cNvSpPr>
          <p:nvPr>
            <p:ph type="title"/>
          </p:nvPr>
        </p:nvSpPr>
        <p:spPr/>
        <p:txBody>
          <a:bodyPr>
            <a:normAutofit/>
          </a:bodyPr>
          <a:lstStyle/>
          <a:p>
            <a:r>
              <a:rPr lang="fr-FR" dirty="0"/>
              <a:t>Graphiques simples</a:t>
            </a:r>
          </a:p>
        </p:txBody>
      </p:sp>
      <p:sp>
        <p:nvSpPr>
          <p:cNvPr id="3" name="Espace réservé du contenu 2">
            <a:extLst>
              <a:ext uri="{FF2B5EF4-FFF2-40B4-BE49-F238E27FC236}">
                <a16:creationId xmlns:a16="http://schemas.microsoft.com/office/drawing/2014/main" id="{A5456E37-0BDE-400E-99C6-F3A94AEB12D1}"/>
              </a:ext>
            </a:extLst>
          </p:cNvPr>
          <p:cNvSpPr>
            <a:spLocks noGrp="1"/>
          </p:cNvSpPr>
          <p:nvPr>
            <p:ph idx="1"/>
          </p:nvPr>
        </p:nvSpPr>
        <p:spPr/>
        <p:txBody>
          <a:bodyPr/>
          <a:lstStyle/>
          <a:p>
            <a:r>
              <a:rPr lang="fr-FR" dirty="0"/>
              <a:t>Excel propose l’insertion de graphique de manière assistée</a:t>
            </a:r>
          </a:p>
          <a:p>
            <a:r>
              <a:rPr lang="fr-FR" dirty="0"/>
              <a:t>Depuis l’onglet « Insertion » depuis le ruban</a:t>
            </a:r>
          </a:p>
          <a:p>
            <a:endParaRPr lang="fr-FR" dirty="0"/>
          </a:p>
          <a:p>
            <a:endParaRPr lang="fr-FR" dirty="0"/>
          </a:p>
          <a:p>
            <a:endParaRPr lang="fr-FR" dirty="0"/>
          </a:p>
          <a:p>
            <a:r>
              <a:rPr lang="fr-FR" dirty="0"/>
              <a:t>Pour créer un graphique, sélectionnez une plage de données et cliquer sur « Graphique recommandés »</a:t>
            </a:r>
          </a:p>
        </p:txBody>
      </p:sp>
      <p:pic>
        <p:nvPicPr>
          <p:cNvPr id="5" name="Image 4">
            <a:extLst>
              <a:ext uri="{FF2B5EF4-FFF2-40B4-BE49-F238E27FC236}">
                <a16:creationId xmlns:a16="http://schemas.microsoft.com/office/drawing/2014/main" id="{BB9AFC0B-B84D-45DA-9C97-8C122F405B21}"/>
              </a:ext>
            </a:extLst>
          </p:cNvPr>
          <p:cNvPicPr>
            <a:picLocks noChangeAspect="1"/>
          </p:cNvPicPr>
          <p:nvPr/>
        </p:nvPicPr>
        <p:blipFill rotWithShape="1">
          <a:blip r:embed="rId2">
            <a:extLst>
              <a:ext uri="{28A0092B-C50C-407E-A947-70E740481C1C}">
                <a14:useLocalDpi xmlns:a14="http://schemas.microsoft.com/office/drawing/2010/main" val="0"/>
              </a:ext>
            </a:extLst>
          </a:blip>
          <a:srcRect r="33964" b="77050"/>
          <a:stretch/>
        </p:blipFill>
        <p:spPr>
          <a:xfrm>
            <a:off x="936703" y="2925648"/>
            <a:ext cx="8051180" cy="1474788"/>
          </a:xfrm>
          <a:prstGeom prst="rect">
            <a:avLst/>
          </a:prstGeom>
        </p:spPr>
      </p:pic>
      <p:sp>
        <p:nvSpPr>
          <p:cNvPr id="6" name="Rectangle : coins arrondis 5">
            <a:extLst>
              <a:ext uri="{FF2B5EF4-FFF2-40B4-BE49-F238E27FC236}">
                <a16:creationId xmlns:a16="http://schemas.microsoft.com/office/drawing/2014/main" id="{D96B61F0-A228-425C-ACF1-4CF5432AB407}"/>
              </a:ext>
            </a:extLst>
          </p:cNvPr>
          <p:cNvSpPr/>
          <p:nvPr/>
        </p:nvSpPr>
        <p:spPr>
          <a:xfrm>
            <a:off x="5201166" y="3429000"/>
            <a:ext cx="894833" cy="835872"/>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13660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9868E-D6AB-445C-AB91-F6260E4CDCC8}"/>
              </a:ext>
            </a:extLst>
          </p:cNvPr>
          <p:cNvSpPr>
            <a:spLocks noGrp="1"/>
          </p:cNvSpPr>
          <p:nvPr>
            <p:ph type="title"/>
          </p:nvPr>
        </p:nvSpPr>
        <p:spPr/>
        <p:txBody>
          <a:bodyPr>
            <a:normAutofit/>
          </a:bodyPr>
          <a:lstStyle/>
          <a:p>
            <a:r>
              <a:rPr lang="fr-FR" dirty="0"/>
              <a:t>Graphiques simples</a:t>
            </a:r>
          </a:p>
        </p:txBody>
      </p:sp>
      <p:pic>
        <p:nvPicPr>
          <p:cNvPr id="4" name="Espace réservé du contenu 3">
            <a:extLst>
              <a:ext uri="{FF2B5EF4-FFF2-40B4-BE49-F238E27FC236}">
                <a16:creationId xmlns:a16="http://schemas.microsoft.com/office/drawing/2014/main" id="{AFA56554-68A2-43DA-8A99-C4D1B520ED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380" y="2788502"/>
            <a:ext cx="4218206" cy="3951313"/>
          </a:xfrm>
          <a:prstGeom prst="rect">
            <a:avLst/>
          </a:prstGeom>
        </p:spPr>
      </p:pic>
      <p:graphicFrame>
        <p:nvGraphicFramePr>
          <p:cNvPr id="5" name="Graphique 4">
            <a:extLst>
              <a:ext uri="{FF2B5EF4-FFF2-40B4-BE49-F238E27FC236}">
                <a16:creationId xmlns:a16="http://schemas.microsoft.com/office/drawing/2014/main" id="{CBC8BF61-E11C-4975-B149-E836464ED129}"/>
              </a:ext>
            </a:extLst>
          </p:cNvPr>
          <p:cNvGraphicFramePr>
            <a:graphicFrameLocks/>
          </p:cNvGraphicFramePr>
          <p:nvPr>
            <p:extLst>
              <p:ext uri="{D42A27DB-BD31-4B8C-83A1-F6EECF244321}">
                <p14:modId xmlns:p14="http://schemas.microsoft.com/office/powerpoint/2010/main" val="2402396327"/>
              </p:ext>
            </p:extLst>
          </p:nvPr>
        </p:nvGraphicFramePr>
        <p:xfrm>
          <a:off x="6857791" y="3293169"/>
          <a:ext cx="4660874" cy="284529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avec flèche 5">
            <a:extLst>
              <a:ext uri="{FF2B5EF4-FFF2-40B4-BE49-F238E27FC236}">
                <a16:creationId xmlns:a16="http://schemas.microsoft.com/office/drawing/2014/main" id="{69E00DC0-6736-4617-BA85-E760606F5D13}"/>
              </a:ext>
            </a:extLst>
          </p:cNvPr>
          <p:cNvCxnSpPr>
            <a:cxnSpLocks/>
            <a:endCxn id="5" idx="1"/>
          </p:cNvCxnSpPr>
          <p:nvPr/>
        </p:nvCxnSpPr>
        <p:spPr>
          <a:xfrm>
            <a:off x="5334210" y="4715815"/>
            <a:ext cx="1523581"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96DB5C30-B277-4A77-80B6-D2B6AE395029}"/>
              </a:ext>
            </a:extLst>
          </p:cNvPr>
          <p:cNvSpPr>
            <a:spLocks noGrp="1"/>
          </p:cNvSpPr>
          <p:nvPr>
            <p:ph type="body" idx="4294967295"/>
          </p:nvPr>
        </p:nvSpPr>
        <p:spPr/>
        <p:txBody>
          <a:bodyPr/>
          <a:lstStyle/>
          <a:p>
            <a:pPr lvl="0"/>
            <a:r>
              <a:rPr lang="fr-FR" dirty="0"/>
              <a:t>L’assistant vous permet de sélectionner différentes options</a:t>
            </a:r>
            <a:r>
              <a:rPr lang="fr-FR" baseline="0" dirty="0"/>
              <a:t> permettant de modifier rapidement le type de graphique</a:t>
            </a:r>
            <a:r>
              <a:rPr lang="fr-FR" dirty="0"/>
              <a:t> :</a:t>
            </a:r>
          </a:p>
        </p:txBody>
      </p:sp>
    </p:spTree>
    <p:extLst>
      <p:ext uri="{BB962C8B-B14F-4D97-AF65-F5344CB8AC3E}">
        <p14:creationId xmlns:p14="http://schemas.microsoft.com/office/powerpoint/2010/main" val="26459778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384D2-1C01-4357-8B89-F294E4DE15C1}"/>
              </a:ext>
            </a:extLst>
          </p:cNvPr>
          <p:cNvSpPr>
            <a:spLocks noGrp="1"/>
          </p:cNvSpPr>
          <p:nvPr>
            <p:ph type="title"/>
          </p:nvPr>
        </p:nvSpPr>
        <p:spPr/>
        <p:txBody>
          <a:bodyPr/>
          <a:lstStyle/>
          <a:p>
            <a:r>
              <a:rPr lang="fr-FR" dirty="0"/>
              <a:t>Graphiques simples</a:t>
            </a:r>
          </a:p>
        </p:txBody>
      </p:sp>
      <p:sp>
        <p:nvSpPr>
          <p:cNvPr id="3" name="Espace réservé du contenu 2">
            <a:extLst>
              <a:ext uri="{FF2B5EF4-FFF2-40B4-BE49-F238E27FC236}">
                <a16:creationId xmlns:a16="http://schemas.microsoft.com/office/drawing/2014/main" id="{D43470BC-5861-4B31-A409-ED6F4DBE086F}"/>
              </a:ext>
            </a:extLst>
          </p:cNvPr>
          <p:cNvSpPr>
            <a:spLocks noGrp="1"/>
          </p:cNvSpPr>
          <p:nvPr>
            <p:ph idx="1"/>
          </p:nvPr>
        </p:nvSpPr>
        <p:spPr/>
        <p:txBody>
          <a:bodyPr/>
          <a:lstStyle/>
          <a:p>
            <a:r>
              <a:rPr lang="fr-FR" dirty="0"/>
              <a:t>Lorsqu’un graphique est sélectionné, alors, depuis le ruban apparaissent deux menus : « Création » et « Format »</a:t>
            </a:r>
          </a:p>
          <a:p>
            <a:r>
              <a:rPr lang="fr-FR" dirty="0"/>
              <a:t>De manière générale, le menu « Format » apparait lorsqu’on sélectionne n’importe quelle objet. En revanche, le menu « Création » est dédié aux graphiques :</a:t>
            </a:r>
          </a:p>
        </p:txBody>
      </p:sp>
      <p:pic>
        <p:nvPicPr>
          <p:cNvPr id="6" name="Image 5">
            <a:extLst>
              <a:ext uri="{FF2B5EF4-FFF2-40B4-BE49-F238E27FC236}">
                <a16:creationId xmlns:a16="http://schemas.microsoft.com/office/drawing/2014/main" id="{6D98CC8B-DEA8-4C80-B86B-3D052B0B5CB5}"/>
              </a:ext>
            </a:extLst>
          </p:cNvPr>
          <p:cNvPicPr>
            <a:picLocks noChangeAspect="1"/>
          </p:cNvPicPr>
          <p:nvPr/>
        </p:nvPicPr>
        <p:blipFill>
          <a:blip r:embed="rId2"/>
          <a:stretch>
            <a:fillRect/>
          </a:stretch>
        </p:blipFill>
        <p:spPr>
          <a:xfrm>
            <a:off x="289560" y="4001293"/>
            <a:ext cx="11610975" cy="1177925"/>
          </a:xfrm>
          <a:prstGeom prst="rect">
            <a:avLst/>
          </a:prstGeom>
        </p:spPr>
      </p:pic>
      <p:sp>
        <p:nvSpPr>
          <p:cNvPr id="7" name="Rectangle : coins arrondis 6">
            <a:extLst>
              <a:ext uri="{FF2B5EF4-FFF2-40B4-BE49-F238E27FC236}">
                <a16:creationId xmlns:a16="http://schemas.microsoft.com/office/drawing/2014/main" id="{15E3F0D7-9C1C-43FF-AF9B-CEAC3E943F8E}"/>
              </a:ext>
            </a:extLst>
          </p:cNvPr>
          <p:cNvSpPr/>
          <p:nvPr/>
        </p:nvSpPr>
        <p:spPr>
          <a:xfrm>
            <a:off x="289561" y="4001293"/>
            <a:ext cx="1363979" cy="944087"/>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1907FFA8-61EB-44A2-8BDF-CD4680067A9E}"/>
              </a:ext>
            </a:extLst>
          </p:cNvPr>
          <p:cNvSpPr txBox="1"/>
          <p:nvPr/>
        </p:nvSpPr>
        <p:spPr>
          <a:xfrm>
            <a:off x="85726" y="5380672"/>
            <a:ext cx="1363980" cy="1477328"/>
          </a:xfrm>
          <a:prstGeom prst="rect">
            <a:avLst/>
          </a:prstGeom>
          <a:noFill/>
        </p:spPr>
        <p:txBody>
          <a:bodyPr wrap="square" rtlCol="0">
            <a:spAutoFit/>
          </a:bodyPr>
          <a:lstStyle/>
          <a:p>
            <a:pPr algn="ctr"/>
            <a:r>
              <a:rPr lang="fr-FR" dirty="0">
                <a:solidFill>
                  <a:srgbClr val="002060"/>
                </a:solidFill>
              </a:rPr>
              <a:t>Ajout d’élément comme un titre, un axe, …</a:t>
            </a:r>
          </a:p>
        </p:txBody>
      </p:sp>
      <p:cxnSp>
        <p:nvCxnSpPr>
          <p:cNvPr id="9" name="Connecteur droit avec flèche 8">
            <a:extLst>
              <a:ext uri="{FF2B5EF4-FFF2-40B4-BE49-F238E27FC236}">
                <a16:creationId xmlns:a16="http://schemas.microsoft.com/office/drawing/2014/main" id="{2A0F2E2B-3256-4C5B-B6CA-D1AA8DA22FCF}"/>
              </a:ext>
            </a:extLst>
          </p:cNvPr>
          <p:cNvCxnSpPr>
            <a:cxnSpLocks/>
            <a:stCxn id="8" idx="0"/>
            <a:endCxn id="7" idx="2"/>
          </p:cNvCxnSpPr>
          <p:nvPr/>
        </p:nvCxnSpPr>
        <p:spPr>
          <a:xfrm flipV="1">
            <a:off x="767716" y="4945380"/>
            <a:ext cx="203835" cy="43529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565107E4-DC42-411B-BE20-67E02ED195BE}"/>
              </a:ext>
            </a:extLst>
          </p:cNvPr>
          <p:cNvSpPr/>
          <p:nvPr/>
        </p:nvSpPr>
        <p:spPr>
          <a:xfrm>
            <a:off x="1653541" y="4001293"/>
            <a:ext cx="815340" cy="944087"/>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 name="Connecteur droit avec flèche 16">
            <a:extLst>
              <a:ext uri="{FF2B5EF4-FFF2-40B4-BE49-F238E27FC236}">
                <a16:creationId xmlns:a16="http://schemas.microsoft.com/office/drawing/2014/main" id="{E262FBB3-A263-4AAA-8C21-0DC16A371013}"/>
              </a:ext>
            </a:extLst>
          </p:cNvPr>
          <p:cNvCxnSpPr>
            <a:cxnSpLocks/>
            <a:stCxn id="21" idx="0"/>
            <a:endCxn id="16" idx="2"/>
          </p:cNvCxnSpPr>
          <p:nvPr/>
        </p:nvCxnSpPr>
        <p:spPr>
          <a:xfrm flipH="1" flipV="1">
            <a:off x="2061211" y="4945380"/>
            <a:ext cx="106317" cy="45624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840F8B3-5C29-4BE8-822A-058E8997B0E4}"/>
              </a:ext>
            </a:extLst>
          </p:cNvPr>
          <p:cNvSpPr txBox="1"/>
          <p:nvPr/>
        </p:nvSpPr>
        <p:spPr>
          <a:xfrm>
            <a:off x="1411607" y="5401624"/>
            <a:ext cx="1511841" cy="1477328"/>
          </a:xfrm>
          <a:prstGeom prst="rect">
            <a:avLst/>
          </a:prstGeom>
          <a:noFill/>
        </p:spPr>
        <p:txBody>
          <a:bodyPr wrap="square" rtlCol="0">
            <a:spAutoFit/>
          </a:bodyPr>
          <a:lstStyle/>
          <a:p>
            <a:pPr algn="ctr"/>
            <a:r>
              <a:rPr lang="fr-FR" dirty="0">
                <a:solidFill>
                  <a:srgbClr val="002060"/>
                </a:solidFill>
              </a:rPr>
              <a:t>Permet de sélectionner la disposition la plus adaptée</a:t>
            </a:r>
          </a:p>
        </p:txBody>
      </p:sp>
      <p:sp>
        <p:nvSpPr>
          <p:cNvPr id="30" name="Rectangle : coins arrondis 29">
            <a:extLst>
              <a:ext uri="{FF2B5EF4-FFF2-40B4-BE49-F238E27FC236}">
                <a16:creationId xmlns:a16="http://schemas.microsoft.com/office/drawing/2014/main" id="{DFE05CD1-D8A8-4D1F-AFD7-BE987758445B}"/>
              </a:ext>
            </a:extLst>
          </p:cNvPr>
          <p:cNvSpPr/>
          <p:nvPr/>
        </p:nvSpPr>
        <p:spPr>
          <a:xfrm>
            <a:off x="7917181" y="4005100"/>
            <a:ext cx="982980" cy="10012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1" name="Connecteur droit avec flèche 30">
            <a:extLst>
              <a:ext uri="{FF2B5EF4-FFF2-40B4-BE49-F238E27FC236}">
                <a16:creationId xmlns:a16="http://schemas.microsoft.com/office/drawing/2014/main" id="{34E04E31-48BF-40E8-9482-FA77FA02854C}"/>
              </a:ext>
            </a:extLst>
          </p:cNvPr>
          <p:cNvCxnSpPr>
            <a:cxnSpLocks/>
            <a:stCxn id="35" idx="3"/>
            <a:endCxn id="30" idx="2"/>
          </p:cNvCxnSpPr>
          <p:nvPr/>
        </p:nvCxnSpPr>
        <p:spPr>
          <a:xfrm flipV="1">
            <a:off x="8408671" y="5006340"/>
            <a:ext cx="0" cy="99544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0C3387C8-F8F5-4F1F-B9B8-0D31D5A99AE8}"/>
              </a:ext>
            </a:extLst>
          </p:cNvPr>
          <p:cNvSpPr txBox="1"/>
          <p:nvPr/>
        </p:nvSpPr>
        <p:spPr>
          <a:xfrm>
            <a:off x="6389916" y="5401624"/>
            <a:ext cx="2018755" cy="1200329"/>
          </a:xfrm>
          <a:prstGeom prst="rect">
            <a:avLst/>
          </a:prstGeom>
          <a:noFill/>
        </p:spPr>
        <p:txBody>
          <a:bodyPr wrap="square" rtlCol="0">
            <a:spAutoFit/>
          </a:bodyPr>
          <a:lstStyle/>
          <a:p>
            <a:pPr algn="ctr"/>
            <a:r>
              <a:rPr lang="fr-FR" dirty="0">
                <a:solidFill>
                  <a:srgbClr val="002060"/>
                </a:solidFill>
              </a:rPr>
              <a:t>Excel ne fait pas toujours ce qu’on souhaite du premier coup.</a:t>
            </a:r>
          </a:p>
        </p:txBody>
      </p:sp>
      <p:sp>
        <p:nvSpPr>
          <p:cNvPr id="41" name="Rectangle : coins arrondis 40">
            <a:extLst>
              <a:ext uri="{FF2B5EF4-FFF2-40B4-BE49-F238E27FC236}">
                <a16:creationId xmlns:a16="http://schemas.microsoft.com/office/drawing/2014/main" id="{E7FBA12F-7029-49B2-A150-A25A3ABB92E5}"/>
              </a:ext>
            </a:extLst>
          </p:cNvPr>
          <p:cNvSpPr/>
          <p:nvPr/>
        </p:nvSpPr>
        <p:spPr>
          <a:xfrm>
            <a:off x="8900161" y="4004042"/>
            <a:ext cx="868680" cy="10012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2" name="Connecteur droit avec flèche 51">
            <a:extLst>
              <a:ext uri="{FF2B5EF4-FFF2-40B4-BE49-F238E27FC236}">
                <a16:creationId xmlns:a16="http://schemas.microsoft.com/office/drawing/2014/main" id="{C936680B-5DB8-41AE-BC74-E708F596E714}"/>
              </a:ext>
            </a:extLst>
          </p:cNvPr>
          <p:cNvCxnSpPr>
            <a:cxnSpLocks/>
            <a:stCxn id="35" idx="3"/>
            <a:endCxn id="41" idx="2"/>
          </p:cNvCxnSpPr>
          <p:nvPr/>
        </p:nvCxnSpPr>
        <p:spPr>
          <a:xfrm flipV="1">
            <a:off x="8408671" y="5005282"/>
            <a:ext cx="925830" cy="9965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52E018FD-29DB-4B16-A7D7-CB9DB018E848}"/>
              </a:ext>
            </a:extLst>
          </p:cNvPr>
          <p:cNvCxnSpPr>
            <a:cxnSpLocks/>
            <a:stCxn id="35" idx="3"/>
            <a:endCxn id="60" idx="2"/>
          </p:cNvCxnSpPr>
          <p:nvPr/>
        </p:nvCxnSpPr>
        <p:spPr>
          <a:xfrm flipV="1">
            <a:off x="8408671" y="5019117"/>
            <a:ext cx="1941718" cy="9826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 coins arrondis 59">
            <a:extLst>
              <a:ext uri="{FF2B5EF4-FFF2-40B4-BE49-F238E27FC236}">
                <a16:creationId xmlns:a16="http://schemas.microsoft.com/office/drawing/2014/main" id="{DC460472-0553-4058-942F-279CE03C125B}"/>
              </a:ext>
            </a:extLst>
          </p:cNvPr>
          <p:cNvSpPr/>
          <p:nvPr/>
        </p:nvSpPr>
        <p:spPr>
          <a:xfrm>
            <a:off x="9781862" y="4017877"/>
            <a:ext cx="1137054" cy="1001240"/>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19861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D5CF7-E1CA-4412-BF07-F5940AA936F7}"/>
              </a:ext>
            </a:extLst>
          </p:cNvPr>
          <p:cNvSpPr>
            <a:spLocks noGrp="1"/>
          </p:cNvSpPr>
          <p:nvPr>
            <p:ph type="title"/>
          </p:nvPr>
        </p:nvSpPr>
        <p:spPr/>
        <p:txBody>
          <a:bodyPr/>
          <a:lstStyle/>
          <a:p>
            <a:r>
              <a:rPr lang="fr-FR" dirty="0"/>
              <a:t>Les</a:t>
            </a:r>
            <a:r>
              <a:rPr lang="fr-FR" baseline="0" dirty="0"/>
              <a:t> types de graphique</a:t>
            </a:r>
            <a:endParaRPr lang="fr-FR" dirty="0"/>
          </a:p>
        </p:txBody>
      </p:sp>
      <p:pic>
        <p:nvPicPr>
          <p:cNvPr id="5" name="Espace réservé du contenu 4">
            <a:extLst>
              <a:ext uri="{FF2B5EF4-FFF2-40B4-BE49-F238E27FC236}">
                <a16:creationId xmlns:a16="http://schemas.microsoft.com/office/drawing/2014/main" id="{745ABC73-1F5F-43A5-91BB-3CA2DF93B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2159" y="2366645"/>
            <a:ext cx="4838802" cy="4351338"/>
          </a:xfrm>
        </p:spPr>
      </p:pic>
      <p:sp>
        <p:nvSpPr>
          <p:cNvPr id="6" name="Espace réservé du texte 5">
            <a:extLst>
              <a:ext uri="{FF2B5EF4-FFF2-40B4-BE49-F238E27FC236}">
                <a16:creationId xmlns:a16="http://schemas.microsoft.com/office/drawing/2014/main" id="{A50EFD80-DC8A-4D27-A7EC-B82FC4220889}"/>
              </a:ext>
            </a:extLst>
          </p:cNvPr>
          <p:cNvSpPr>
            <a:spLocks noGrp="1"/>
          </p:cNvSpPr>
          <p:nvPr>
            <p:ph type="body" idx="4294967295"/>
          </p:nvPr>
        </p:nvSpPr>
        <p:spPr/>
        <p:txBody>
          <a:bodyPr/>
          <a:lstStyle/>
          <a:p>
            <a:r>
              <a:rPr lang="fr-FR" dirty="0"/>
              <a:t>Pour accéder à la liste des graphiques,</a:t>
            </a:r>
            <a:r>
              <a:rPr lang="fr-FR" baseline="0" dirty="0"/>
              <a:t> il suffit de cliquer sur « Modifier le type de graphique » : </a:t>
            </a:r>
            <a:endParaRPr lang="fr-FR" dirty="0"/>
          </a:p>
        </p:txBody>
      </p:sp>
    </p:spTree>
    <p:extLst>
      <p:ext uri="{BB962C8B-B14F-4D97-AF65-F5344CB8AC3E}">
        <p14:creationId xmlns:p14="http://schemas.microsoft.com/office/powerpoint/2010/main" val="39902805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B6000-EC96-4F9C-9312-FBC85AE6B33B}"/>
              </a:ext>
            </a:extLst>
          </p:cNvPr>
          <p:cNvSpPr>
            <a:spLocks noGrp="1"/>
          </p:cNvSpPr>
          <p:nvPr>
            <p:ph type="title"/>
          </p:nvPr>
        </p:nvSpPr>
        <p:spPr/>
        <p:txBody>
          <a:bodyPr/>
          <a:lstStyle/>
          <a:p>
            <a:r>
              <a:rPr lang="fr-FR" dirty="0"/>
              <a:t>Graphiques simples</a:t>
            </a:r>
          </a:p>
        </p:txBody>
      </p:sp>
      <p:sp>
        <p:nvSpPr>
          <p:cNvPr id="3" name="Espace réservé du contenu 2">
            <a:extLst>
              <a:ext uri="{FF2B5EF4-FFF2-40B4-BE49-F238E27FC236}">
                <a16:creationId xmlns:a16="http://schemas.microsoft.com/office/drawing/2014/main" id="{241ED0A5-CADA-495C-9CD6-4CF7F90D4663}"/>
              </a:ext>
            </a:extLst>
          </p:cNvPr>
          <p:cNvSpPr>
            <a:spLocks noGrp="1"/>
          </p:cNvSpPr>
          <p:nvPr>
            <p:ph idx="1"/>
          </p:nvPr>
        </p:nvSpPr>
        <p:spPr/>
        <p:txBody>
          <a:bodyPr/>
          <a:lstStyle/>
          <a:p>
            <a:r>
              <a:rPr lang="fr-FR" dirty="0"/>
              <a:t>Exercices :</a:t>
            </a:r>
          </a:p>
          <a:p>
            <a:pPr lvl="1"/>
            <a:r>
              <a:rPr lang="fr-FR" dirty="0"/>
              <a:t>Créer plusieurs graphiques</a:t>
            </a:r>
          </a:p>
          <a:p>
            <a:pPr lvl="2"/>
            <a:r>
              <a:rPr lang="fr-FR" dirty="0"/>
              <a:t>Histogramme</a:t>
            </a:r>
          </a:p>
          <a:p>
            <a:pPr lvl="2"/>
            <a:r>
              <a:rPr lang="fr-FR" dirty="0"/>
              <a:t>Camemberts</a:t>
            </a:r>
          </a:p>
          <a:p>
            <a:pPr lvl="2"/>
            <a:r>
              <a:rPr lang="fr-FR" dirty="0"/>
              <a:t>Courbes</a:t>
            </a:r>
          </a:p>
        </p:txBody>
      </p:sp>
    </p:spTree>
    <p:extLst>
      <p:ext uri="{BB962C8B-B14F-4D97-AF65-F5344CB8AC3E}">
        <p14:creationId xmlns:p14="http://schemas.microsoft.com/office/powerpoint/2010/main" val="26207999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E704-987D-4470-901F-285687C7AA4D}"/>
              </a:ext>
            </a:extLst>
          </p:cNvPr>
          <p:cNvSpPr>
            <a:spLocks noGrp="1"/>
          </p:cNvSpPr>
          <p:nvPr>
            <p:ph type="title"/>
          </p:nvPr>
        </p:nvSpPr>
        <p:spPr/>
        <p:txBody>
          <a:bodyPr>
            <a:normAutofit fontScale="90000"/>
          </a:bodyPr>
          <a:lstStyle/>
          <a:p>
            <a:r>
              <a:rPr lang="fr-FR" dirty="0"/>
              <a:t>Modifier la sélection des données des graphiques</a:t>
            </a:r>
          </a:p>
        </p:txBody>
      </p:sp>
      <p:pic>
        <p:nvPicPr>
          <p:cNvPr id="4" name="Espace réservé du contenu 3">
            <a:extLst>
              <a:ext uri="{FF2B5EF4-FFF2-40B4-BE49-F238E27FC236}">
                <a16:creationId xmlns:a16="http://schemas.microsoft.com/office/drawing/2014/main" id="{78EE0971-5BA3-4100-948F-18BE3D4F3546}"/>
              </a:ext>
            </a:extLst>
          </p:cNvPr>
          <p:cNvPicPr>
            <a:picLocks noGrp="1" noChangeAspect="1"/>
          </p:cNvPicPr>
          <p:nvPr>
            <p:ph idx="1"/>
          </p:nvPr>
        </p:nvPicPr>
        <p:blipFill>
          <a:blip r:embed="rId2"/>
          <a:stretch>
            <a:fillRect/>
          </a:stretch>
        </p:blipFill>
        <p:spPr>
          <a:xfrm>
            <a:off x="1076662" y="2797605"/>
            <a:ext cx="2695238" cy="4342857"/>
          </a:xfrm>
          <a:prstGeom prst="rect">
            <a:avLst/>
          </a:prstGeom>
        </p:spPr>
      </p:pic>
      <p:pic>
        <p:nvPicPr>
          <p:cNvPr id="7" name="Image 6">
            <a:extLst>
              <a:ext uri="{FF2B5EF4-FFF2-40B4-BE49-F238E27FC236}">
                <a16:creationId xmlns:a16="http://schemas.microsoft.com/office/drawing/2014/main" id="{A1C15097-7DA0-416C-9D67-3492C16E2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981" y="3034106"/>
            <a:ext cx="5895238" cy="3142857"/>
          </a:xfrm>
          <a:prstGeom prst="rect">
            <a:avLst/>
          </a:prstGeom>
        </p:spPr>
      </p:pic>
      <p:sp>
        <p:nvSpPr>
          <p:cNvPr id="8" name="Espace réservé du texte 7">
            <a:extLst>
              <a:ext uri="{FF2B5EF4-FFF2-40B4-BE49-F238E27FC236}">
                <a16:creationId xmlns:a16="http://schemas.microsoft.com/office/drawing/2014/main" id="{B31C5678-D9C5-45EE-95E7-DD8B7468C031}"/>
              </a:ext>
            </a:extLst>
          </p:cNvPr>
          <p:cNvSpPr>
            <a:spLocks noGrp="1"/>
          </p:cNvSpPr>
          <p:nvPr>
            <p:ph type="body" idx="4294967295"/>
          </p:nvPr>
        </p:nvSpPr>
        <p:spPr/>
        <p:txBody>
          <a:bodyPr/>
          <a:lstStyle/>
          <a:p>
            <a:r>
              <a:rPr lang="fr-FR" dirty="0"/>
              <a:t>Depuis le menu contextuel ou en cliquant</a:t>
            </a:r>
            <a:r>
              <a:rPr lang="fr-FR" baseline="0" dirty="0"/>
              <a:t> sur Sélectionner des données depuis le ruban :</a:t>
            </a:r>
          </a:p>
        </p:txBody>
      </p:sp>
      <p:sp>
        <p:nvSpPr>
          <p:cNvPr id="9" name="Rectangle : coins arrondis 8">
            <a:extLst>
              <a:ext uri="{FF2B5EF4-FFF2-40B4-BE49-F238E27FC236}">
                <a16:creationId xmlns:a16="http://schemas.microsoft.com/office/drawing/2014/main" id="{BB6DC841-681A-4E04-94BC-E44B0857C230}"/>
              </a:ext>
            </a:extLst>
          </p:cNvPr>
          <p:cNvSpPr/>
          <p:nvPr/>
        </p:nvSpPr>
        <p:spPr>
          <a:xfrm>
            <a:off x="1014781" y="4754879"/>
            <a:ext cx="2818079" cy="213361"/>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5518893E-9AA6-49C7-998F-BA4A5A4BCA39}"/>
              </a:ext>
            </a:extLst>
          </p:cNvPr>
          <p:cNvCxnSpPr>
            <a:cxnSpLocks/>
            <a:stCxn id="9" idx="3"/>
            <a:endCxn id="7" idx="1"/>
          </p:cNvCxnSpPr>
          <p:nvPr/>
        </p:nvCxnSpPr>
        <p:spPr>
          <a:xfrm flipV="1">
            <a:off x="3832860" y="4605535"/>
            <a:ext cx="1449121" cy="25602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839C5B7B-9B31-49E2-8C3B-3DDA65962F72}"/>
              </a:ext>
            </a:extLst>
          </p:cNvPr>
          <p:cNvSpPr txBox="1"/>
          <p:nvPr/>
        </p:nvSpPr>
        <p:spPr>
          <a:xfrm>
            <a:off x="5755360" y="6211669"/>
            <a:ext cx="5421859" cy="646331"/>
          </a:xfrm>
          <a:prstGeom prst="rect">
            <a:avLst/>
          </a:prstGeom>
          <a:noFill/>
        </p:spPr>
        <p:txBody>
          <a:bodyPr wrap="square" rtlCol="0">
            <a:spAutoFit/>
          </a:bodyPr>
          <a:lstStyle/>
          <a:p>
            <a:pPr algn="ctr"/>
            <a:r>
              <a:rPr lang="fr-FR" dirty="0">
                <a:solidFill>
                  <a:srgbClr val="002060"/>
                </a:solidFill>
              </a:rPr>
              <a:t>Cette fonction est très importante car elle permet de sélectionner des valeurs en particulier</a:t>
            </a:r>
          </a:p>
        </p:txBody>
      </p:sp>
    </p:spTree>
    <p:extLst>
      <p:ext uri="{BB962C8B-B14F-4D97-AF65-F5344CB8AC3E}">
        <p14:creationId xmlns:p14="http://schemas.microsoft.com/office/powerpoint/2010/main" val="299071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9B0C2-8FA2-414B-80C5-73E0957B5AC5}"/>
              </a:ext>
            </a:extLst>
          </p:cNvPr>
          <p:cNvSpPr>
            <a:spLocks noGrp="1"/>
          </p:cNvSpPr>
          <p:nvPr>
            <p:ph type="title"/>
          </p:nvPr>
        </p:nvSpPr>
        <p:spPr/>
        <p:txBody>
          <a:bodyPr/>
          <a:lstStyle/>
          <a:p>
            <a:r>
              <a:rPr lang="fr-FR" dirty="0"/>
              <a:t>Présentation de l’interface – Accès rapide</a:t>
            </a:r>
          </a:p>
        </p:txBody>
      </p:sp>
      <p:sp>
        <p:nvSpPr>
          <p:cNvPr id="3" name="Espace réservé du contenu 2">
            <a:extLst>
              <a:ext uri="{FF2B5EF4-FFF2-40B4-BE49-F238E27FC236}">
                <a16:creationId xmlns:a16="http://schemas.microsoft.com/office/drawing/2014/main" id="{937FE599-6F21-4698-8386-5EB331C02527}"/>
              </a:ext>
            </a:extLst>
          </p:cNvPr>
          <p:cNvSpPr>
            <a:spLocks noGrp="1"/>
          </p:cNvSpPr>
          <p:nvPr>
            <p:ph idx="1"/>
          </p:nvPr>
        </p:nvSpPr>
        <p:spPr/>
        <p:txBody>
          <a:bodyPr/>
          <a:lstStyle/>
          <a:p>
            <a:r>
              <a:rPr lang="fr-FR" dirty="0"/>
              <a:t>Exercice : Ajouter le correcteur orthographique à l’accès rapide</a:t>
            </a:r>
          </a:p>
        </p:txBody>
      </p:sp>
    </p:spTree>
    <p:extLst>
      <p:ext uri="{BB962C8B-B14F-4D97-AF65-F5344CB8AC3E}">
        <p14:creationId xmlns:p14="http://schemas.microsoft.com/office/powerpoint/2010/main" val="4797241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07AED-0F4D-4027-8E5B-6E69AAD0AD49}"/>
              </a:ext>
            </a:extLst>
          </p:cNvPr>
          <p:cNvSpPr>
            <a:spLocks noGrp="1"/>
          </p:cNvSpPr>
          <p:nvPr>
            <p:ph type="title"/>
          </p:nvPr>
        </p:nvSpPr>
        <p:spPr/>
        <p:txBody>
          <a:bodyPr/>
          <a:lstStyle/>
          <a:p>
            <a:r>
              <a:rPr lang="fr-FR" dirty="0"/>
              <a:t>Graphiques</a:t>
            </a:r>
          </a:p>
        </p:txBody>
      </p:sp>
      <p:sp>
        <p:nvSpPr>
          <p:cNvPr id="3" name="Espace réservé du contenu 2">
            <a:extLst>
              <a:ext uri="{FF2B5EF4-FFF2-40B4-BE49-F238E27FC236}">
                <a16:creationId xmlns:a16="http://schemas.microsoft.com/office/drawing/2014/main" id="{B563E953-008C-4069-AA5F-51C48C1DBAB6}"/>
              </a:ext>
            </a:extLst>
          </p:cNvPr>
          <p:cNvSpPr>
            <a:spLocks noGrp="1"/>
          </p:cNvSpPr>
          <p:nvPr>
            <p:ph idx="1"/>
          </p:nvPr>
        </p:nvSpPr>
        <p:spPr/>
        <p:txBody>
          <a:bodyPr/>
          <a:lstStyle/>
          <a:p>
            <a:r>
              <a:rPr lang="fr-FR" dirty="0"/>
              <a:t>Exercice :</a:t>
            </a:r>
          </a:p>
          <a:p>
            <a:pPr lvl="1"/>
            <a:r>
              <a:rPr lang="fr-FR" dirty="0"/>
              <a:t>Depuis les données simples, créer un histogramme empilé :</a:t>
            </a:r>
          </a:p>
        </p:txBody>
      </p:sp>
      <p:graphicFrame>
        <p:nvGraphicFramePr>
          <p:cNvPr id="4" name="Graphique 3">
            <a:extLst>
              <a:ext uri="{FF2B5EF4-FFF2-40B4-BE49-F238E27FC236}">
                <a16:creationId xmlns:a16="http://schemas.microsoft.com/office/drawing/2014/main" id="{35EBFCD2-C924-43FC-9D9F-B7E5D6F73F8D}"/>
              </a:ext>
            </a:extLst>
          </p:cNvPr>
          <p:cNvGraphicFramePr>
            <a:graphicFrameLocks/>
          </p:cNvGraphicFramePr>
          <p:nvPr>
            <p:extLst>
              <p:ext uri="{D42A27DB-BD31-4B8C-83A1-F6EECF244321}">
                <p14:modId xmlns:p14="http://schemas.microsoft.com/office/powerpoint/2010/main" val="878316883"/>
              </p:ext>
            </p:extLst>
          </p:nvPr>
        </p:nvGraphicFramePr>
        <p:xfrm>
          <a:off x="57150" y="2696526"/>
          <a:ext cx="11220450" cy="4100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62083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98885-86A3-48F9-8A97-96A20A942B49}"/>
              </a:ext>
            </a:extLst>
          </p:cNvPr>
          <p:cNvSpPr>
            <a:spLocks noGrp="1"/>
          </p:cNvSpPr>
          <p:nvPr>
            <p:ph type="title"/>
          </p:nvPr>
        </p:nvSpPr>
        <p:spPr/>
        <p:txBody>
          <a:bodyPr/>
          <a:lstStyle/>
          <a:p>
            <a:r>
              <a:rPr lang="fr-FR" dirty="0"/>
              <a:t>Graphiques</a:t>
            </a:r>
          </a:p>
        </p:txBody>
      </p:sp>
      <p:sp>
        <p:nvSpPr>
          <p:cNvPr id="3" name="Espace réservé du contenu 2">
            <a:extLst>
              <a:ext uri="{FF2B5EF4-FFF2-40B4-BE49-F238E27FC236}">
                <a16:creationId xmlns:a16="http://schemas.microsoft.com/office/drawing/2014/main" id="{26C5075D-7F34-4DC6-90E3-2D2E659CFAEB}"/>
              </a:ext>
            </a:extLst>
          </p:cNvPr>
          <p:cNvSpPr>
            <a:spLocks noGrp="1"/>
          </p:cNvSpPr>
          <p:nvPr>
            <p:ph idx="1"/>
          </p:nvPr>
        </p:nvSpPr>
        <p:spPr/>
        <p:txBody>
          <a:bodyPr/>
          <a:lstStyle/>
          <a:p>
            <a:r>
              <a:rPr lang="fr-FR" dirty="0"/>
              <a:t>Exercice 2 :</a:t>
            </a:r>
          </a:p>
          <a:p>
            <a:pPr lvl="1"/>
            <a:r>
              <a:rPr lang="fr-FR" dirty="0"/>
              <a:t>Depuis les données cumulées, créer un graphique en 3D (Surface) :</a:t>
            </a:r>
          </a:p>
        </p:txBody>
      </p:sp>
      <p:graphicFrame>
        <p:nvGraphicFramePr>
          <p:cNvPr id="4" name="Graphique 3">
            <a:extLst>
              <a:ext uri="{FF2B5EF4-FFF2-40B4-BE49-F238E27FC236}">
                <a16:creationId xmlns:a16="http://schemas.microsoft.com/office/drawing/2014/main" id="{C996A826-73BE-4E5F-8984-9036AB383AA8}"/>
              </a:ext>
            </a:extLst>
          </p:cNvPr>
          <p:cNvGraphicFramePr>
            <a:graphicFrameLocks/>
          </p:cNvGraphicFramePr>
          <p:nvPr>
            <p:extLst>
              <p:ext uri="{D42A27DB-BD31-4B8C-83A1-F6EECF244321}">
                <p14:modId xmlns:p14="http://schemas.microsoft.com/office/powerpoint/2010/main" val="3919123990"/>
              </p:ext>
            </p:extLst>
          </p:nvPr>
        </p:nvGraphicFramePr>
        <p:xfrm>
          <a:off x="83820" y="2766060"/>
          <a:ext cx="11193780" cy="40262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01933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alpha val="43922"/>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7CE5C-853D-4305-918B-F3CF92D8B7E2}"/>
              </a:ext>
            </a:extLst>
          </p:cNvPr>
          <p:cNvSpPr>
            <a:spLocks noGrp="1"/>
          </p:cNvSpPr>
          <p:nvPr>
            <p:ph type="title"/>
          </p:nvPr>
        </p:nvSpPr>
        <p:spPr/>
        <p:txBody>
          <a:bodyPr/>
          <a:lstStyle/>
          <a:p>
            <a:r>
              <a:rPr lang="fr-FR" dirty="0"/>
              <a:t>Courbes de tendance</a:t>
            </a:r>
          </a:p>
        </p:txBody>
      </p:sp>
      <p:sp>
        <p:nvSpPr>
          <p:cNvPr id="3" name="Espace réservé du contenu 2">
            <a:extLst>
              <a:ext uri="{FF2B5EF4-FFF2-40B4-BE49-F238E27FC236}">
                <a16:creationId xmlns:a16="http://schemas.microsoft.com/office/drawing/2014/main" id="{3B678C9D-D403-44B0-ABB0-051AA8AF7644}"/>
              </a:ext>
            </a:extLst>
          </p:cNvPr>
          <p:cNvSpPr>
            <a:spLocks noGrp="1"/>
          </p:cNvSpPr>
          <p:nvPr>
            <p:ph idx="1"/>
          </p:nvPr>
        </p:nvSpPr>
        <p:spPr/>
        <p:txBody>
          <a:bodyPr/>
          <a:lstStyle/>
          <a:p>
            <a:r>
              <a:rPr lang="fr-FR" dirty="0"/>
              <a:t>Directement depuis un graphique, Excel propose l’intégration de courbes de tendance comme  des droites de régression.</a:t>
            </a:r>
          </a:p>
          <a:p>
            <a:pPr lvl="1"/>
            <a:endParaRPr lang="fr-FR" dirty="0"/>
          </a:p>
        </p:txBody>
      </p:sp>
      <p:pic>
        <p:nvPicPr>
          <p:cNvPr id="5" name="Image 4">
            <a:extLst>
              <a:ext uri="{FF2B5EF4-FFF2-40B4-BE49-F238E27FC236}">
                <a16:creationId xmlns:a16="http://schemas.microsoft.com/office/drawing/2014/main" id="{C8125C3B-5ABA-4EBD-A170-7DC67B58D451}"/>
              </a:ext>
            </a:extLst>
          </p:cNvPr>
          <p:cNvPicPr>
            <a:picLocks noChangeAspect="1"/>
          </p:cNvPicPr>
          <p:nvPr/>
        </p:nvPicPr>
        <p:blipFill>
          <a:blip r:embed="rId2"/>
          <a:stretch>
            <a:fillRect/>
          </a:stretch>
        </p:blipFill>
        <p:spPr>
          <a:xfrm>
            <a:off x="615047" y="2743714"/>
            <a:ext cx="10961905" cy="4114286"/>
          </a:xfrm>
          <a:prstGeom prst="rect">
            <a:avLst/>
          </a:prstGeom>
        </p:spPr>
      </p:pic>
      <p:cxnSp>
        <p:nvCxnSpPr>
          <p:cNvPr id="6" name="Connecteur droit avec flèche 5">
            <a:extLst>
              <a:ext uri="{FF2B5EF4-FFF2-40B4-BE49-F238E27FC236}">
                <a16:creationId xmlns:a16="http://schemas.microsoft.com/office/drawing/2014/main" id="{0BE89262-C534-4A09-BF63-F739D4363FEA}"/>
              </a:ext>
            </a:extLst>
          </p:cNvPr>
          <p:cNvCxnSpPr>
            <a:cxnSpLocks/>
          </p:cNvCxnSpPr>
          <p:nvPr/>
        </p:nvCxnSpPr>
        <p:spPr>
          <a:xfrm>
            <a:off x="4511040" y="4701540"/>
            <a:ext cx="937260" cy="119634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E93A8A6-4229-4CC8-8653-BED080C6EA6C}"/>
              </a:ext>
            </a:extLst>
          </p:cNvPr>
          <p:cNvSpPr txBox="1"/>
          <p:nvPr/>
        </p:nvSpPr>
        <p:spPr>
          <a:xfrm>
            <a:off x="3045464" y="4422457"/>
            <a:ext cx="2245994" cy="369332"/>
          </a:xfrm>
          <a:prstGeom prst="rect">
            <a:avLst/>
          </a:prstGeom>
          <a:solidFill>
            <a:srgbClr val="FFFFFF">
              <a:alpha val="54000"/>
            </a:srgbClr>
          </a:solidFill>
        </p:spPr>
        <p:txBody>
          <a:bodyPr wrap="square" rtlCol="0">
            <a:spAutoFit/>
          </a:bodyPr>
          <a:lstStyle/>
          <a:p>
            <a:pPr algn="ctr"/>
            <a:r>
              <a:rPr lang="fr-FR" dirty="0">
                <a:solidFill>
                  <a:srgbClr val="002060"/>
                </a:solidFill>
              </a:rPr>
              <a:t>Clic droit</a:t>
            </a:r>
          </a:p>
        </p:txBody>
      </p:sp>
    </p:spTree>
    <p:extLst>
      <p:ext uri="{BB962C8B-B14F-4D97-AF65-F5344CB8AC3E}">
        <p14:creationId xmlns:p14="http://schemas.microsoft.com/office/powerpoint/2010/main" val="20298612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8B5AD-4277-491D-AE5E-4CB0E5727281}"/>
              </a:ext>
            </a:extLst>
          </p:cNvPr>
          <p:cNvSpPr>
            <a:spLocks noGrp="1"/>
          </p:cNvSpPr>
          <p:nvPr>
            <p:ph type="title"/>
          </p:nvPr>
        </p:nvSpPr>
        <p:spPr/>
        <p:txBody>
          <a:bodyPr/>
          <a:lstStyle/>
          <a:p>
            <a:r>
              <a:rPr lang="fr-FR" dirty="0"/>
              <a:t>Courbes de tendance</a:t>
            </a:r>
          </a:p>
        </p:txBody>
      </p:sp>
      <p:pic>
        <p:nvPicPr>
          <p:cNvPr id="4" name="Espace réservé du contenu 3">
            <a:extLst>
              <a:ext uri="{FF2B5EF4-FFF2-40B4-BE49-F238E27FC236}">
                <a16:creationId xmlns:a16="http://schemas.microsoft.com/office/drawing/2014/main" id="{095D2CFF-57BA-4D7F-936D-0BB8105420B9}"/>
              </a:ext>
            </a:extLst>
          </p:cNvPr>
          <p:cNvPicPr>
            <a:picLocks noGrp="1" noChangeAspect="1"/>
          </p:cNvPicPr>
          <p:nvPr>
            <p:ph idx="1"/>
          </p:nvPr>
        </p:nvPicPr>
        <p:blipFill>
          <a:blip r:embed="rId2"/>
          <a:stretch>
            <a:fillRect/>
          </a:stretch>
        </p:blipFill>
        <p:spPr>
          <a:xfrm>
            <a:off x="4007050" y="1620526"/>
            <a:ext cx="3632890" cy="5069534"/>
          </a:xfrm>
          <a:prstGeom prst="rect">
            <a:avLst/>
          </a:prstGeom>
        </p:spPr>
      </p:pic>
      <p:sp>
        <p:nvSpPr>
          <p:cNvPr id="5" name="Accolade ouvrante 4">
            <a:extLst>
              <a:ext uri="{FF2B5EF4-FFF2-40B4-BE49-F238E27FC236}">
                <a16:creationId xmlns:a16="http://schemas.microsoft.com/office/drawing/2014/main" id="{B44F70B4-D07B-4F69-94F7-0E5CEA43D190}"/>
              </a:ext>
            </a:extLst>
          </p:cNvPr>
          <p:cNvSpPr/>
          <p:nvPr/>
        </p:nvSpPr>
        <p:spPr>
          <a:xfrm>
            <a:off x="3503776" y="2726108"/>
            <a:ext cx="666572" cy="20253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84171704-3945-4734-B6CE-34CA58F56C8E}"/>
              </a:ext>
            </a:extLst>
          </p:cNvPr>
          <p:cNvSpPr txBox="1"/>
          <p:nvPr/>
        </p:nvSpPr>
        <p:spPr>
          <a:xfrm>
            <a:off x="1991935" y="3415619"/>
            <a:ext cx="1511841" cy="646331"/>
          </a:xfrm>
          <a:prstGeom prst="rect">
            <a:avLst/>
          </a:prstGeom>
          <a:noFill/>
        </p:spPr>
        <p:txBody>
          <a:bodyPr wrap="square" rtlCol="0">
            <a:spAutoFit/>
          </a:bodyPr>
          <a:lstStyle/>
          <a:p>
            <a:pPr algn="ctr"/>
            <a:r>
              <a:rPr lang="fr-FR" dirty="0">
                <a:solidFill>
                  <a:srgbClr val="002060"/>
                </a:solidFill>
              </a:rPr>
              <a:t>Types de de régression</a:t>
            </a:r>
          </a:p>
        </p:txBody>
      </p:sp>
    </p:spTree>
    <p:extLst>
      <p:ext uri="{BB962C8B-B14F-4D97-AF65-F5344CB8AC3E}">
        <p14:creationId xmlns:p14="http://schemas.microsoft.com/office/powerpoint/2010/main" val="9143226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85E3D-5D35-4D42-82A9-46056E37221F}"/>
              </a:ext>
            </a:extLst>
          </p:cNvPr>
          <p:cNvSpPr>
            <a:spLocks noGrp="1"/>
          </p:cNvSpPr>
          <p:nvPr>
            <p:ph type="title"/>
          </p:nvPr>
        </p:nvSpPr>
        <p:spPr/>
        <p:txBody>
          <a:bodyPr/>
          <a:lstStyle/>
          <a:p>
            <a:r>
              <a:rPr lang="fr-FR" dirty="0"/>
              <a:t>Courbe</a:t>
            </a:r>
            <a:r>
              <a:rPr lang="fr-FR" b="1" dirty="0"/>
              <a:t> </a:t>
            </a:r>
            <a:r>
              <a:rPr lang="fr-FR" dirty="0"/>
              <a:t>de tendance</a:t>
            </a:r>
          </a:p>
        </p:txBody>
      </p:sp>
      <p:sp>
        <p:nvSpPr>
          <p:cNvPr id="3" name="Espace réservé du contenu 2">
            <a:extLst>
              <a:ext uri="{FF2B5EF4-FFF2-40B4-BE49-F238E27FC236}">
                <a16:creationId xmlns:a16="http://schemas.microsoft.com/office/drawing/2014/main" id="{4F8A6854-94C9-4B85-8A4D-5EA27FD0A8B5}"/>
              </a:ext>
            </a:extLst>
          </p:cNvPr>
          <p:cNvSpPr>
            <a:spLocks noGrp="1"/>
          </p:cNvSpPr>
          <p:nvPr>
            <p:ph idx="1"/>
          </p:nvPr>
        </p:nvSpPr>
        <p:spPr/>
        <p:txBody>
          <a:bodyPr/>
          <a:lstStyle/>
          <a:p>
            <a:r>
              <a:rPr lang="fr-FR" dirty="0"/>
              <a:t>Exercice :</a:t>
            </a:r>
          </a:p>
          <a:p>
            <a:pPr lvl="1"/>
            <a:r>
              <a:rPr lang="fr-FR" dirty="0"/>
              <a:t>Afficher les donnes d‘une seule personnes (</a:t>
            </a:r>
            <a:r>
              <a:rPr lang="fr-FR" dirty="0" err="1"/>
              <a:t>alex</a:t>
            </a:r>
            <a:r>
              <a:rPr lang="fr-FR" dirty="0"/>
              <a:t>) et insérer</a:t>
            </a:r>
            <a:r>
              <a:rPr lang="fr-FR" baseline="0" dirty="0"/>
              <a:t> une courbe de tendance linéaire</a:t>
            </a:r>
            <a:endParaRPr lang="fr-FR" dirty="0"/>
          </a:p>
        </p:txBody>
      </p:sp>
      <p:graphicFrame>
        <p:nvGraphicFramePr>
          <p:cNvPr id="4" name="Graphique 3">
            <a:extLst>
              <a:ext uri="{FF2B5EF4-FFF2-40B4-BE49-F238E27FC236}">
                <a16:creationId xmlns:a16="http://schemas.microsoft.com/office/drawing/2014/main" id="{8267FF17-BBF8-4E50-9117-4C25E98258B2}"/>
              </a:ext>
            </a:extLst>
          </p:cNvPr>
          <p:cNvGraphicFramePr>
            <a:graphicFrameLocks/>
          </p:cNvGraphicFramePr>
          <p:nvPr>
            <p:extLst>
              <p:ext uri="{D42A27DB-BD31-4B8C-83A1-F6EECF244321}">
                <p14:modId xmlns:p14="http://schemas.microsoft.com/office/powerpoint/2010/main" val="3409392822"/>
              </p:ext>
            </p:extLst>
          </p:nvPr>
        </p:nvGraphicFramePr>
        <p:xfrm>
          <a:off x="355185" y="3119215"/>
          <a:ext cx="10934699" cy="3676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8529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261C8-CDDF-4B46-9B69-03836AAB6359}"/>
              </a:ext>
            </a:extLst>
          </p:cNvPr>
          <p:cNvSpPr>
            <a:spLocks noGrp="1"/>
          </p:cNvSpPr>
          <p:nvPr>
            <p:ph type="title"/>
          </p:nvPr>
        </p:nvSpPr>
        <p:spPr/>
        <p:txBody>
          <a:bodyPr>
            <a:normAutofit fontScale="90000"/>
          </a:bodyPr>
          <a:lstStyle/>
          <a:p>
            <a:r>
              <a:rPr lang="fr-FR" dirty="0"/>
              <a:t>Insérer des sous-totaux dans une liste de données</a:t>
            </a:r>
          </a:p>
        </p:txBody>
      </p:sp>
      <p:sp>
        <p:nvSpPr>
          <p:cNvPr id="3" name="Espace réservé du contenu 2">
            <a:extLst>
              <a:ext uri="{FF2B5EF4-FFF2-40B4-BE49-F238E27FC236}">
                <a16:creationId xmlns:a16="http://schemas.microsoft.com/office/drawing/2014/main" id="{61F18CFC-D3FE-4A2D-9E38-6D23B6744A8D}"/>
              </a:ext>
            </a:extLst>
          </p:cNvPr>
          <p:cNvSpPr>
            <a:spLocks noGrp="1"/>
          </p:cNvSpPr>
          <p:nvPr>
            <p:ph idx="1"/>
          </p:nvPr>
        </p:nvSpPr>
        <p:spPr/>
        <p:txBody>
          <a:bodyPr/>
          <a:lstStyle/>
          <a:p>
            <a:r>
              <a:rPr lang="fr-FR" dirty="0"/>
              <a:t>Les sous totaux se calculent avec une fonction de synthèse telle que Sommes ou Moyenne, …</a:t>
            </a:r>
          </a:p>
          <a:p>
            <a:r>
              <a:rPr lang="fr-FR" dirty="0"/>
              <a:t>Il est possible d’activer cette fonction uniquement sur un </a:t>
            </a:r>
            <a:r>
              <a:rPr lang="fr-FR" u="sng" dirty="0"/>
              <a:t>tableau Excel</a:t>
            </a:r>
            <a:r>
              <a:rPr lang="fr-FR" dirty="0"/>
              <a:t>.</a:t>
            </a:r>
          </a:p>
          <a:p>
            <a:r>
              <a:rPr lang="fr-FR" dirty="0"/>
              <a:t>Deux façons de faire, complémentaires</a:t>
            </a:r>
          </a:p>
          <a:p>
            <a:pPr lvl="1"/>
            <a:r>
              <a:rPr lang="fr-FR" dirty="0"/>
              <a:t>Pour activer les sous-totaux, depuis l’onglet « Données », cliquer sur le tableau puis cliquer sur « Sous-total plan »</a:t>
            </a:r>
          </a:p>
          <a:p>
            <a:pPr lvl="1"/>
            <a:r>
              <a:rPr lang="fr-FR" dirty="0"/>
              <a:t>Il est possible de grouper/dégrouper des groupes de lignes afin de personnaliser les sous-totaux</a:t>
            </a:r>
          </a:p>
          <a:p>
            <a:endParaRPr lang="fr-FR" dirty="0"/>
          </a:p>
        </p:txBody>
      </p:sp>
    </p:spTree>
    <p:extLst>
      <p:ext uri="{BB962C8B-B14F-4D97-AF65-F5344CB8AC3E}">
        <p14:creationId xmlns:p14="http://schemas.microsoft.com/office/powerpoint/2010/main" val="2553616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4F24E-8052-4563-8FE3-DA9C5A2E7D99}"/>
              </a:ext>
            </a:extLst>
          </p:cNvPr>
          <p:cNvSpPr>
            <a:spLocks noGrp="1"/>
          </p:cNvSpPr>
          <p:nvPr>
            <p:ph type="title"/>
          </p:nvPr>
        </p:nvSpPr>
        <p:spPr/>
        <p:txBody>
          <a:bodyPr/>
          <a:lstStyle/>
          <a:p>
            <a:r>
              <a:rPr lang="fr-FR" dirty="0"/>
              <a:t>Téléchargement des données d’exemple</a:t>
            </a:r>
          </a:p>
        </p:txBody>
      </p:sp>
      <p:sp>
        <p:nvSpPr>
          <p:cNvPr id="3" name="Espace réservé du contenu 2">
            <a:extLst>
              <a:ext uri="{FF2B5EF4-FFF2-40B4-BE49-F238E27FC236}">
                <a16:creationId xmlns:a16="http://schemas.microsoft.com/office/drawing/2014/main" id="{69773105-7BE5-463F-AC97-A501E66ADB71}"/>
              </a:ext>
            </a:extLst>
          </p:cNvPr>
          <p:cNvSpPr>
            <a:spLocks noGrp="1"/>
          </p:cNvSpPr>
          <p:nvPr>
            <p:ph idx="1"/>
          </p:nvPr>
        </p:nvSpPr>
        <p:spPr/>
        <p:txBody>
          <a:bodyPr/>
          <a:lstStyle/>
          <a:p>
            <a:r>
              <a:rPr lang="fr-FR" dirty="0"/>
              <a:t>https://soft.hellomysoft.com/</a:t>
            </a:r>
          </a:p>
        </p:txBody>
      </p:sp>
    </p:spTree>
    <p:extLst>
      <p:ext uri="{BB962C8B-B14F-4D97-AF65-F5344CB8AC3E}">
        <p14:creationId xmlns:p14="http://schemas.microsoft.com/office/powerpoint/2010/main" val="34698118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E752C-4FBA-4571-8A9A-CE6A284DBF33}"/>
              </a:ext>
            </a:extLst>
          </p:cNvPr>
          <p:cNvSpPr>
            <a:spLocks noGrp="1"/>
          </p:cNvSpPr>
          <p:nvPr>
            <p:ph type="title"/>
          </p:nvPr>
        </p:nvSpPr>
        <p:spPr/>
        <p:txBody>
          <a:bodyPr>
            <a:normAutofit fontScale="90000"/>
          </a:bodyPr>
          <a:lstStyle/>
          <a:p>
            <a:r>
              <a:rPr lang="fr-FR" dirty="0"/>
              <a:t>Insérer des sous-totaux dans une liste de données</a:t>
            </a:r>
          </a:p>
        </p:txBody>
      </p:sp>
      <p:sp>
        <p:nvSpPr>
          <p:cNvPr id="3" name="Espace réservé du contenu 2">
            <a:extLst>
              <a:ext uri="{FF2B5EF4-FFF2-40B4-BE49-F238E27FC236}">
                <a16:creationId xmlns:a16="http://schemas.microsoft.com/office/drawing/2014/main" id="{DCD05072-FF39-4030-B153-0A87FFE576FB}"/>
              </a:ext>
            </a:extLst>
          </p:cNvPr>
          <p:cNvSpPr>
            <a:spLocks noGrp="1"/>
          </p:cNvSpPr>
          <p:nvPr>
            <p:ph idx="1"/>
          </p:nvPr>
        </p:nvSpPr>
        <p:spPr/>
        <p:txBody>
          <a:bodyPr/>
          <a:lstStyle/>
          <a:p>
            <a:r>
              <a:rPr lang="fr-FR" dirty="0"/>
              <a:t>Exercice :</a:t>
            </a:r>
          </a:p>
          <a:p>
            <a:pPr lvl="1"/>
            <a:r>
              <a:rPr lang="fr-FR" dirty="0"/>
              <a:t>Depuis une liste des données, ajouter un sous-total sur plusieurs colonnes déclenché à partir d’un changement de nom.</a:t>
            </a:r>
          </a:p>
        </p:txBody>
      </p:sp>
      <p:pic>
        <p:nvPicPr>
          <p:cNvPr id="5" name="Image 4">
            <a:extLst>
              <a:ext uri="{FF2B5EF4-FFF2-40B4-BE49-F238E27FC236}">
                <a16:creationId xmlns:a16="http://schemas.microsoft.com/office/drawing/2014/main" id="{BB47BEA6-520D-461F-ADB1-015EAB07F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191" y="3108121"/>
            <a:ext cx="3311617" cy="3610731"/>
          </a:xfrm>
          <a:prstGeom prst="rect">
            <a:avLst/>
          </a:prstGeom>
        </p:spPr>
      </p:pic>
    </p:spTree>
    <p:extLst>
      <p:ext uri="{BB962C8B-B14F-4D97-AF65-F5344CB8AC3E}">
        <p14:creationId xmlns:p14="http://schemas.microsoft.com/office/powerpoint/2010/main" val="34078844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D84E5-2048-46C5-9057-E1E42B0737C1}"/>
              </a:ext>
            </a:extLst>
          </p:cNvPr>
          <p:cNvSpPr>
            <a:spLocks noGrp="1"/>
          </p:cNvSpPr>
          <p:nvPr>
            <p:ph type="title"/>
          </p:nvPr>
        </p:nvSpPr>
        <p:spPr/>
        <p:txBody>
          <a:bodyPr>
            <a:normAutofit fontScale="90000"/>
          </a:bodyPr>
          <a:lstStyle/>
          <a:p>
            <a:r>
              <a:rPr lang="fr-FR" dirty="0"/>
              <a:t>Importation de données en provenance d’un fichier</a:t>
            </a:r>
          </a:p>
        </p:txBody>
      </p:sp>
      <p:sp>
        <p:nvSpPr>
          <p:cNvPr id="3" name="Espace réservé du contenu 2">
            <a:extLst>
              <a:ext uri="{FF2B5EF4-FFF2-40B4-BE49-F238E27FC236}">
                <a16:creationId xmlns:a16="http://schemas.microsoft.com/office/drawing/2014/main" id="{5A93BBD6-B285-42BB-9B40-9D44D6DC1C40}"/>
              </a:ext>
            </a:extLst>
          </p:cNvPr>
          <p:cNvSpPr>
            <a:spLocks noGrp="1"/>
          </p:cNvSpPr>
          <p:nvPr>
            <p:ph idx="1"/>
          </p:nvPr>
        </p:nvSpPr>
        <p:spPr/>
        <p:txBody>
          <a:bodyPr/>
          <a:lstStyle/>
          <a:p>
            <a:r>
              <a:rPr lang="fr-FR" dirty="0"/>
              <a:t>Comme souvent sout Excel, il n’existe pas un ordre précis de traitement.</a:t>
            </a:r>
          </a:p>
          <a:p>
            <a:r>
              <a:rPr lang="fr-FR" dirty="0"/>
              <a:t>Nou</a:t>
            </a:r>
            <a:r>
              <a:rPr lang="fr-FR" baseline="0" dirty="0"/>
              <a:t>s utiliserons la fonction « Données externes »</a:t>
            </a:r>
          </a:p>
        </p:txBody>
      </p:sp>
      <p:pic>
        <p:nvPicPr>
          <p:cNvPr id="5" name="Image 4">
            <a:extLst>
              <a:ext uri="{FF2B5EF4-FFF2-40B4-BE49-F238E27FC236}">
                <a16:creationId xmlns:a16="http://schemas.microsoft.com/office/drawing/2014/main" id="{8DD347D5-0C4C-419D-86BE-6A610145A67F}"/>
              </a:ext>
            </a:extLst>
          </p:cNvPr>
          <p:cNvPicPr>
            <a:picLocks noChangeAspect="1"/>
          </p:cNvPicPr>
          <p:nvPr/>
        </p:nvPicPr>
        <p:blipFill rotWithShape="1">
          <a:blip r:embed="rId2">
            <a:extLst>
              <a:ext uri="{28A0092B-C50C-407E-A947-70E740481C1C}">
                <a14:useLocalDpi xmlns:a14="http://schemas.microsoft.com/office/drawing/2010/main" val="0"/>
              </a:ext>
            </a:extLst>
          </a:blip>
          <a:srcRect b="86926"/>
          <a:stretch/>
        </p:blipFill>
        <p:spPr>
          <a:xfrm>
            <a:off x="315247" y="2715504"/>
            <a:ext cx="11580499" cy="1655953"/>
          </a:xfrm>
          <a:prstGeom prst="rect">
            <a:avLst/>
          </a:prstGeom>
        </p:spPr>
      </p:pic>
      <p:sp>
        <p:nvSpPr>
          <p:cNvPr id="6" name="Rectangle : coins arrondis 5">
            <a:extLst>
              <a:ext uri="{FF2B5EF4-FFF2-40B4-BE49-F238E27FC236}">
                <a16:creationId xmlns:a16="http://schemas.microsoft.com/office/drawing/2014/main" id="{42564443-C2DD-4E83-AECC-06F35AAC48C1}"/>
              </a:ext>
            </a:extLst>
          </p:cNvPr>
          <p:cNvSpPr/>
          <p:nvPr/>
        </p:nvSpPr>
        <p:spPr>
          <a:xfrm>
            <a:off x="315247" y="3284854"/>
            <a:ext cx="607699" cy="88295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A0226CD4-0124-42ED-BCD8-3FB2D95FD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53" y="4645004"/>
            <a:ext cx="2514286" cy="866667"/>
          </a:xfrm>
          <a:prstGeom prst="rect">
            <a:avLst/>
          </a:prstGeom>
        </p:spPr>
      </p:pic>
      <p:sp>
        <p:nvSpPr>
          <p:cNvPr id="9" name="Rectangle : coins arrondis 8">
            <a:extLst>
              <a:ext uri="{FF2B5EF4-FFF2-40B4-BE49-F238E27FC236}">
                <a16:creationId xmlns:a16="http://schemas.microsoft.com/office/drawing/2014/main" id="{8AA2F87D-79E9-4FFD-A347-07667538B1D0}"/>
              </a:ext>
            </a:extLst>
          </p:cNvPr>
          <p:cNvSpPr/>
          <p:nvPr/>
        </p:nvSpPr>
        <p:spPr>
          <a:xfrm>
            <a:off x="1637944" y="4628713"/>
            <a:ext cx="607699" cy="882958"/>
          </a:xfrm>
          <a:prstGeom prst="roundRect">
            <a:avLst/>
          </a:prstGeom>
          <a:solidFill>
            <a:srgbClr val="FFFFFF">
              <a:alpha val="0"/>
            </a:srgbClr>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a:extLst>
              <a:ext uri="{FF2B5EF4-FFF2-40B4-BE49-F238E27FC236}">
                <a16:creationId xmlns:a16="http://schemas.microsoft.com/office/drawing/2014/main" id="{824D4263-11FB-4577-9135-FE913A27757C}"/>
              </a:ext>
            </a:extLst>
          </p:cNvPr>
          <p:cNvCxnSpPr>
            <a:cxnSpLocks/>
            <a:stCxn id="6" idx="2"/>
            <a:endCxn id="9" idx="1"/>
          </p:cNvCxnSpPr>
          <p:nvPr/>
        </p:nvCxnSpPr>
        <p:spPr>
          <a:xfrm>
            <a:off x="619097" y="4167812"/>
            <a:ext cx="1018847" cy="90238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D80D6610-BCDC-4BE9-9746-8CFDD70B4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7996" y="3855502"/>
            <a:ext cx="5044295" cy="2837416"/>
          </a:xfrm>
          <a:prstGeom prst="rect">
            <a:avLst/>
          </a:prstGeom>
        </p:spPr>
      </p:pic>
      <p:cxnSp>
        <p:nvCxnSpPr>
          <p:cNvPr id="17" name="Connecteur droit avec flèche 16">
            <a:extLst>
              <a:ext uri="{FF2B5EF4-FFF2-40B4-BE49-F238E27FC236}">
                <a16:creationId xmlns:a16="http://schemas.microsoft.com/office/drawing/2014/main" id="{CF922A81-64B2-4D7E-801E-545CFCD94C07}"/>
              </a:ext>
            </a:extLst>
          </p:cNvPr>
          <p:cNvCxnSpPr>
            <a:cxnSpLocks/>
          </p:cNvCxnSpPr>
          <p:nvPr/>
        </p:nvCxnSpPr>
        <p:spPr>
          <a:xfrm>
            <a:off x="2237097" y="5081371"/>
            <a:ext cx="224089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E0FFA165-6028-471D-8D8B-31BAEE395EE3}"/>
              </a:ext>
            </a:extLst>
          </p:cNvPr>
          <p:cNvCxnSpPr>
            <a:cxnSpLocks/>
          </p:cNvCxnSpPr>
          <p:nvPr/>
        </p:nvCxnSpPr>
        <p:spPr>
          <a:xfrm>
            <a:off x="6756398" y="4619002"/>
            <a:ext cx="1712484" cy="190998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11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638FF-EFDC-43E6-BE27-CD1078FE8A8D}"/>
              </a:ext>
            </a:extLst>
          </p:cNvPr>
          <p:cNvSpPr>
            <a:spLocks noGrp="1"/>
          </p:cNvSpPr>
          <p:nvPr>
            <p:ph type="title"/>
          </p:nvPr>
        </p:nvSpPr>
        <p:spPr/>
        <p:txBody>
          <a:bodyPr>
            <a:normAutofit fontScale="90000"/>
          </a:bodyPr>
          <a:lstStyle/>
          <a:p>
            <a:r>
              <a:rPr lang="fr-FR" dirty="0"/>
              <a:t>Importation</a:t>
            </a:r>
            <a:r>
              <a:rPr lang="fr-FR" baseline="0" dirty="0"/>
              <a:t> de données en provenance d’un fichier</a:t>
            </a:r>
            <a:endParaRPr lang="fr-FR" dirty="0"/>
          </a:p>
        </p:txBody>
      </p:sp>
      <p:pic>
        <p:nvPicPr>
          <p:cNvPr id="5" name="Espace réservé du contenu 4">
            <a:extLst>
              <a:ext uri="{FF2B5EF4-FFF2-40B4-BE49-F238E27FC236}">
                <a16:creationId xmlns:a16="http://schemas.microsoft.com/office/drawing/2014/main" id="{1AF011C3-5976-41F9-8A3F-EA0242368E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4095" y="1882246"/>
            <a:ext cx="6923809" cy="4238095"/>
          </a:xfrm>
        </p:spPr>
      </p:pic>
    </p:spTree>
    <p:extLst>
      <p:ext uri="{BB962C8B-B14F-4D97-AF65-F5344CB8AC3E}">
        <p14:creationId xmlns:p14="http://schemas.microsoft.com/office/powerpoint/2010/main" val="13151807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6245</Words>
  <Application>Microsoft Office PowerPoint</Application>
  <PresentationFormat>Grand écran</PresentationFormat>
  <Paragraphs>875</Paragraphs>
  <Slides>182</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182</vt:i4>
      </vt:variant>
    </vt:vector>
  </HeadingPairs>
  <TitlesOfParts>
    <vt:vector size="188" baseType="lpstr">
      <vt:lpstr>Arial</vt:lpstr>
      <vt:lpstr>Calibri</vt:lpstr>
      <vt:lpstr>Calibri Light</vt:lpstr>
      <vt:lpstr>Consolas</vt:lpstr>
      <vt:lpstr>Wingdings</vt:lpstr>
      <vt:lpstr>Thème Office</vt:lpstr>
      <vt:lpstr>Excel</vt:lpstr>
      <vt:lpstr>Objectifs du module 1/4</vt:lpstr>
      <vt:lpstr>Objectifs du module 2/4</vt:lpstr>
      <vt:lpstr>Objectifs du module 3/4</vt:lpstr>
      <vt:lpstr>Objectifs du module 4/4</vt:lpstr>
      <vt:lpstr>Présentation de l’interface</vt:lpstr>
      <vt:lpstr>Présentation de l’interface</vt:lpstr>
      <vt:lpstr>Présentation de l’interface – Accès rapide</vt:lpstr>
      <vt:lpstr>Présentation de l’interface – Accès rapide</vt:lpstr>
      <vt:lpstr>Présentation de l’interface – Menu ruban</vt:lpstr>
      <vt:lpstr>Présentation de l’interface – Menu ruban - Raccourcis</vt:lpstr>
      <vt:lpstr>Présentation de l’interface – Menu ruban - Raccourcis</vt:lpstr>
      <vt:lpstr>Quelques raccourcis complémentaires</vt:lpstr>
      <vt:lpstr>Présentation de l’interface – Barre d’état</vt:lpstr>
      <vt:lpstr>Présentation de l’interface – Barre d’état – Fonctions rapides</vt:lpstr>
      <vt:lpstr>Présentation de l’interface – Barre d’état – Fonctions rapides</vt:lpstr>
      <vt:lpstr>Présentation de l’interface – Barre d’état – Fonctions rapides</vt:lpstr>
      <vt:lpstr>Présentation des options courantes d’Excel – Enregistrement automatique et récupération</vt:lpstr>
      <vt:lpstr>Fonctions élémentaires – Les sélections</vt:lpstr>
      <vt:lpstr>Fonctions élémentaires – Les sélections</vt:lpstr>
      <vt:lpstr>Fonctions élémentaires – Les sélections</vt:lpstr>
      <vt:lpstr>Fonctions élémentaires – Les sélections</vt:lpstr>
      <vt:lpstr>Fonctions élémentaires – Les sélections</vt:lpstr>
      <vt:lpstr>Fonctions élémentaires – Les formats</vt:lpstr>
      <vt:lpstr>Fonctions élémentaires – Les formats</vt:lpstr>
      <vt:lpstr>Fonctions élémentaires – Les formats</vt:lpstr>
      <vt:lpstr>Fonctions élémentaires – Les formats</vt:lpstr>
      <vt:lpstr>Fonctions élémentaires – Les formats</vt:lpstr>
      <vt:lpstr>Fonctions élémentaires – Les formats</vt:lpstr>
      <vt:lpstr>Fonctions élémentaires – Les formats</vt:lpstr>
      <vt:lpstr>Fonctions élémentaires – Enregistrement du fichier Excel</vt:lpstr>
      <vt:lpstr>Fonctions élémentaires – Enregistrement du fichier Excel</vt:lpstr>
      <vt:lpstr>Fonctions élémentaires – Enregistrement du fichier Excel</vt:lpstr>
      <vt:lpstr>Fonctions élémentaires – Saisie assistée</vt:lpstr>
      <vt:lpstr>Fonctions élémentaires – Saisie assistée</vt:lpstr>
      <vt:lpstr>Fonctions élémentaires – Saisie assistée</vt:lpstr>
      <vt:lpstr>Fonctions élémentaires – Saisie assistée</vt:lpstr>
      <vt:lpstr>Fonctions élémentaires – Saisie assistée</vt:lpstr>
      <vt:lpstr>Fonctions élémentaires – Saisie assistée</vt:lpstr>
      <vt:lpstr>Fonctions élémentaires – Les formules</vt:lpstr>
      <vt:lpstr>Fonctions élémentaires – Les formules</vt:lpstr>
      <vt:lpstr>Fonctions élémentaires – Les fonctions</vt:lpstr>
      <vt:lpstr>Fonctions élémentaires – Les fonctions</vt:lpstr>
      <vt:lpstr>Fonctions élémentaires – Les fonctions</vt:lpstr>
      <vt:lpstr>Fonctions élémentaires – Les fonctions</vt:lpstr>
      <vt:lpstr>Exemples</vt:lpstr>
      <vt:lpstr>Fonctions élémentaires – Les fonctions – Utilisation du gestionnaire des noms</vt:lpstr>
      <vt:lpstr>Fonctions élémentaires – Les fonctions – Utilisation du gestionnaire des noms</vt:lpstr>
      <vt:lpstr>Fonctions élémentaires – Les conditions</vt:lpstr>
      <vt:lpstr>Fonctions élémentaires – Les conditions</vt:lpstr>
      <vt:lpstr>Fonctions élémentaires – Les conditions</vt:lpstr>
      <vt:lpstr>Fonctions élémentaires – Les conditions – Opérateurs logiques</vt:lpstr>
      <vt:lpstr>Fonctions élémentaires – Les conditions – Opérateurs logiques – Traduction algorithmique</vt:lpstr>
      <vt:lpstr>Fonctions élémentaires – Les conditions – Opérateurs logiques</vt:lpstr>
      <vt:lpstr>Fonctions élémentaires – Les références</vt:lpstr>
      <vt:lpstr>Fonctions élémentaires – Les références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Les références relatives et références absolues</vt:lpstr>
      <vt:lpstr>Fonctions élémentaires – Liens entre les feuilles</vt:lpstr>
      <vt:lpstr>Fonctions élémentaires – Liens entre les feuilles</vt:lpstr>
      <vt:lpstr>Fonctions élémentaires – Liens entre les feuilles</vt:lpstr>
      <vt:lpstr>Fonctions élémentaires – Liens entre les feuilles</vt:lpstr>
      <vt:lpstr>Fonctions élémentaires – Liens entre les feuilles</vt:lpstr>
      <vt:lpstr>Fonctions élémentaires – Liens entre les feuilles</vt:lpstr>
      <vt:lpstr>Fonctions élémentaires – Tris des données</vt:lpstr>
      <vt:lpstr>Fonctions élémentaires – Tris des données</vt:lpstr>
      <vt:lpstr>Fonctions élémentaires – Tris des données</vt:lpstr>
      <vt:lpstr>Fonctions élémentaires – Tris des données</vt:lpstr>
      <vt:lpstr>Fonctions élémentaires – Filtre sur les données</vt:lpstr>
      <vt:lpstr>Fonctions élémentaires – Filtre sur les données</vt:lpstr>
      <vt:lpstr>Fonctions élémentaires – Filtre sur les données</vt:lpstr>
      <vt:lpstr>Fonctions élémentaires – Validation des données</vt:lpstr>
      <vt:lpstr>Fonctions élémentaires – Validation des données</vt:lpstr>
      <vt:lpstr>Fonctions élémentaires – Validation des données</vt:lpstr>
      <vt:lpstr>Mise en page d’un tableau</vt:lpstr>
      <vt:lpstr>Mise en page d’un tableau</vt:lpstr>
      <vt:lpstr>Mise en page d’un tableau</vt:lpstr>
      <vt:lpstr>Graphiques simples</vt:lpstr>
      <vt:lpstr>Graphiques simples</vt:lpstr>
      <vt:lpstr>Graphiques simples</vt:lpstr>
      <vt:lpstr>Les types de graphique</vt:lpstr>
      <vt:lpstr>Graphiques simples</vt:lpstr>
      <vt:lpstr>Modifier la sélection des données des graphiques</vt:lpstr>
      <vt:lpstr>Graphiques</vt:lpstr>
      <vt:lpstr>Graphiques</vt:lpstr>
      <vt:lpstr>Courbes de tendance</vt:lpstr>
      <vt:lpstr>Courbes de tendance</vt:lpstr>
      <vt:lpstr>Courbe de tendance</vt:lpstr>
      <vt:lpstr>Insérer des sous-totaux dans une liste de données</vt:lpstr>
      <vt:lpstr>Téléchargement des données d’exemple</vt:lpstr>
      <vt:lpstr>Insérer des sous-totaux dans une liste de données</vt:lpstr>
      <vt:lpstr>Importation de données en provenance d’un fichier</vt:lpstr>
      <vt:lpstr>Importation de données en provenance d’un fichier</vt:lpstr>
      <vt:lpstr>Importation de données en provenance d’un fichier</vt:lpstr>
      <vt:lpstr>Importation de données en provenance d’un fichier</vt:lpstr>
      <vt:lpstr>Importation de données en provenance d’un fichier</vt:lpstr>
      <vt:lpstr>Les tableaux croisés dynamiques</vt:lpstr>
      <vt:lpstr>Mon premier tableau croisé dynamique</vt:lpstr>
      <vt:lpstr>Mon premier tableau croisé dynamique</vt:lpstr>
      <vt:lpstr>Un premier exemple de tableau croisé dynamique</vt:lpstr>
      <vt:lpstr>Un premier exemple de tableau croisé dynamique</vt:lpstr>
      <vt:lpstr>Un premier exemple de tableau croisé dynamique</vt:lpstr>
      <vt:lpstr>Un premier exemple de tableau croisé dynamique</vt:lpstr>
      <vt:lpstr>Utilisation des colonnes dans un TCD</vt:lpstr>
      <vt:lpstr>Utilisation des colonnes dans un TCD</vt:lpstr>
      <vt:lpstr>Utilisation des colonnes dans un TCD</vt:lpstr>
      <vt:lpstr>Colonnes avec plusieurs valeurs dans un TCD</vt:lpstr>
      <vt:lpstr>Colonnes avec plusieurs valeurs dans un TCD</vt:lpstr>
      <vt:lpstr>Colonnes avec plusieurs valeurs dans un TCD</vt:lpstr>
      <vt:lpstr>Colonnes avec plusieurs valeurs dans un TCD</vt:lpstr>
      <vt:lpstr>Colonnes avec plusieurs valeurs dans un TCD</vt:lpstr>
      <vt:lpstr>Utilisation des filtres dans un TCD</vt:lpstr>
      <vt:lpstr>Utilisation des filtres dans un TCD</vt:lpstr>
      <vt:lpstr>Utilisation des filtres dans un TCD</vt:lpstr>
      <vt:lpstr>La barre d’outils « analyse »</vt:lpstr>
      <vt:lpstr>Les graphiques croisés dynamiques</vt:lpstr>
      <vt:lpstr>Les graphiques croisés dynamiques</vt:lpstr>
      <vt:lpstr>Fonctions de mise en page</vt:lpstr>
      <vt:lpstr>Fonctions de mise en page</vt:lpstr>
      <vt:lpstr>Le publipostage</vt:lpstr>
      <vt:lpstr>Le publipostage – Source de données</vt:lpstr>
      <vt:lpstr>Le publipostage – Source de données</vt:lpstr>
      <vt:lpstr>Le publipostage – Source de données</vt:lpstr>
      <vt:lpstr>Le publipostage – Source de données</vt:lpstr>
      <vt:lpstr>Le publipostage – Génération du modèle</vt:lpstr>
      <vt:lpstr>Introduction au VBA</vt:lpstr>
      <vt:lpstr>Ajout des outils développeur dans le ruban</vt:lpstr>
      <vt:lpstr>Ajout des outils développeur dans le ruban</vt:lpstr>
      <vt:lpstr>Enregistreur de macro</vt:lpstr>
      <vt:lpstr>Enregistrement d’une macro</vt:lpstr>
      <vt:lpstr>Enregistrement d’une macro</vt:lpstr>
      <vt:lpstr>Enregistrement d’une macro</vt:lpstr>
      <vt:lpstr>Exécution d’une macro</vt:lpstr>
      <vt:lpstr>Exécution d’une macro</vt:lpstr>
      <vt:lpstr>Accès à l’interface VBA</vt:lpstr>
      <vt:lpstr>Visualisation du code d’une macro</vt:lpstr>
      <vt:lpstr>Quelques notions du langage orienté objet</vt:lpstr>
      <vt:lpstr>L’objet en pratique</vt:lpstr>
      <vt:lpstr>Fonctionnalités de base – Accès à une cellule</vt:lpstr>
      <vt:lpstr>Commentaire</vt:lpstr>
      <vt:lpstr>Si [] alors [] sinonsi [] alors [] sinon [] finsi</vt:lpstr>
      <vt:lpstr>Pour i de 1 à 10</vt:lpstr>
      <vt:lpstr>Tant que</vt:lpstr>
      <vt:lpstr>Création d’une fonction utilisable dans une feuille Excel</vt:lpstr>
      <vt:lpstr>Création d’une fonction utilisable dans une feuille Excel</vt:lpstr>
      <vt:lpstr>Création d’une fonction utilisable dans une feuille Excel</vt:lpstr>
      <vt:lpstr>Création d’une fonction utilisable dans une feuille Excel</vt:lpstr>
      <vt:lpstr>Les arguments dans une fonction</vt:lpstr>
      <vt:lpstr>Les arguments dans une fonction (usage avancé)</vt:lpstr>
      <vt:lpstr>Créer un bouton depuis Excel pour exécuter du code</vt:lpstr>
      <vt:lpstr>Renommer le bouton excel</vt:lpstr>
      <vt:lpstr>Accéder au code « derrière le bouton »</vt:lpstr>
      <vt:lpstr>Code derrière le bouton</vt:lpstr>
      <vt:lpstr>Code derrière le bouton</vt:lpstr>
      <vt:lpstr>Interface UserForm</vt:lpstr>
      <vt:lpstr>Créer une UserForm</vt:lpstr>
      <vt:lpstr>Créer une UserForm</vt:lpstr>
      <vt:lpstr>Créer une UserForm</vt:lpstr>
      <vt:lpstr>Propriétés de la UserForm</vt:lpstr>
      <vt:lpstr>Propriétés de la UserForm</vt:lpstr>
      <vt:lpstr>Propriétés des objets en général</vt:lpstr>
      <vt:lpstr>Créer une UserForm</vt:lpstr>
      <vt:lpstr>Propriétés d’un champ TextBox</vt:lpstr>
      <vt:lpstr>Propriétés d’un champ CommandButton</vt:lpstr>
      <vt:lpstr>Code derrière le bouton</vt:lpstr>
      <vt:lpstr>Accès au code du bouton</vt:lpstr>
      <vt:lpstr>Compléter le fichier : Formation Excel Ecam</vt:lpstr>
      <vt:lpstr>Debug.Print et fenêtre d’exécution</vt:lpstr>
      <vt:lpstr>Exercice 1</vt:lpstr>
      <vt:lpstr>Exercice 2</vt:lpstr>
      <vt:lpstr>Exercice 3</vt:lpstr>
      <vt:lpstr>Exercice 4</vt:lpstr>
      <vt:lpstr>Formulaire VBA</vt:lpstr>
      <vt:lpstr>Présentation PowerPoint</vt:lpstr>
      <vt:lpstr>Exemple de code : le damier</vt:lpstr>
      <vt:lpstr>Fonctionnalités de base – Création d’une fonction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2016</dc:title>
  <dc:creator>Hervé HAUTBOIS</dc:creator>
  <cp:lastModifiedBy>Hervé HAUTBOIS</cp:lastModifiedBy>
  <cp:revision>246</cp:revision>
  <dcterms:created xsi:type="dcterms:W3CDTF">2018-09-09T17:10:11Z</dcterms:created>
  <dcterms:modified xsi:type="dcterms:W3CDTF">2025-10-20T12:07:33Z</dcterms:modified>
</cp:coreProperties>
</file>